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42"/>
  </p:notesMasterIdLst>
  <p:handoutMasterIdLst>
    <p:handoutMasterId r:id="rId43"/>
  </p:handoutMasterIdLst>
  <p:sldIdLst>
    <p:sldId id="830" r:id="rId2"/>
    <p:sldId id="808" r:id="rId3"/>
    <p:sldId id="809" r:id="rId4"/>
    <p:sldId id="793" r:id="rId5"/>
    <p:sldId id="870" r:id="rId6"/>
    <p:sldId id="832" r:id="rId7"/>
    <p:sldId id="837" r:id="rId8"/>
    <p:sldId id="834" r:id="rId9"/>
    <p:sldId id="871" r:id="rId10"/>
    <p:sldId id="836" r:id="rId11"/>
    <p:sldId id="835" r:id="rId12"/>
    <p:sldId id="838" r:id="rId13"/>
    <p:sldId id="839" r:id="rId14"/>
    <p:sldId id="840" r:id="rId15"/>
    <p:sldId id="844" r:id="rId16"/>
    <p:sldId id="841" r:id="rId17"/>
    <p:sldId id="842" r:id="rId18"/>
    <p:sldId id="833" r:id="rId19"/>
    <p:sldId id="843" r:id="rId20"/>
    <p:sldId id="845" r:id="rId21"/>
    <p:sldId id="846" r:id="rId22"/>
    <p:sldId id="831" r:id="rId23"/>
    <p:sldId id="822" r:id="rId24"/>
    <p:sldId id="847" r:id="rId25"/>
    <p:sldId id="848" r:id="rId26"/>
    <p:sldId id="820" r:id="rId27"/>
    <p:sldId id="825" r:id="rId28"/>
    <p:sldId id="826" r:id="rId29"/>
    <p:sldId id="827" r:id="rId30"/>
    <p:sldId id="828" r:id="rId31"/>
    <p:sldId id="369" r:id="rId32"/>
    <p:sldId id="849" r:id="rId33"/>
    <p:sldId id="850" r:id="rId34"/>
    <p:sldId id="867" r:id="rId35"/>
    <p:sldId id="864" r:id="rId36"/>
    <p:sldId id="865" r:id="rId37"/>
    <p:sldId id="866" r:id="rId38"/>
    <p:sldId id="868" r:id="rId39"/>
    <p:sldId id="862" r:id="rId40"/>
    <p:sldId id="869" r:id="rId41"/>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Sullivan-Auburn" initials="CS" lastIdx="21" clrIdx="0">
    <p:extLst>
      <p:ext uri="{19B8F6BF-5375-455C-9EA6-DF929625EA0E}">
        <p15:presenceInfo xmlns:p15="http://schemas.microsoft.com/office/powerpoint/2012/main" userId="bc9505c9470ea9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77933C"/>
    <a:srgbClr val="632523"/>
    <a:srgbClr val="4F6228"/>
    <a:srgbClr val="D7E4BD"/>
    <a:srgbClr val="10CF9B"/>
    <a:srgbClr val="0BD0D9"/>
    <a:srgbClr val="064F8C"/>
    <a:srgbClr val="DBEFF9"/>
    <a:srgbClr val="DB9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706" autoAdjust="0"/>
  </p:normalViewPr>
  <p:slideViewPr>
    <p:cSldViewPr snapToGrid="0">
      <p:cViewPr varScale="1">
        <p:scale>
          <a:sx n="63" d="100"/>
          <a:sy n="63" d="100"/>
        </p:scale>
        <p:origin x="732" y="32"/>
      </p:cViewPr>
      <p:guideLst>
        <p:guide pos="3840"/>
        <p:guide orient="horz" pos="2160"/>
      </p:guideLst>
    </p:cSldViewPr>
  </p:slideViewPr>
  <p:notesTextViewPr>
    <p:cViewPr>
      <p:scale>
        <a:sx n="1" d="1"/>
        <a:sy n="1" d="1"/>
      </p:scale>
      <p:origin x="0" y="0"/>
    </p:cViewPr>
  </p:notesTextViewPr>
  <p:notesViewPr>
    <p:cSldViewPr snapToGrid="0" showGuides="1">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5348"/>
          </a:xfrm>
          <a:prstGeom prst="rect">
            <a:avLst/>
          </a:prstGeom>
        </p:spPr>
        <p:txBody>
          <a:bodyPr vert="horz" lIns="91440" tIns="45720" rIns="91440" bIns="45720" rtlCol="0"/>
          <a:lstStyle>
            <a:lvl1pPr algn="r">
              <a:defRPr sz="1200"/>
            </a:lvl1pPr>
          </a:lstStyle>
          <a:p>
            <a:fld id="{1A9BCE0C-CD74-4A59-802C-6D2F8C15331A}" type="datetimeFigureOut">
              <a:rPr lang="en-US" smtClean="0"/>
              <a:t>12/2/2020</a:t>
            </a:fld>
            <a:endParaRPr lang="en-US" dirty="0"/>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7318"/>
            <a:ext cx="2945659" cy="49534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F04FDEA8-CBB8-46CC-9562-028963DBC55A}" type="datetimeFigureOut">
              <a:rPr lang="en-US" smtClean="0"/>
              <a:t>12/2/2020</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5963"/>
            <a:ext cx="9144000" cy="2387600"/>
          </a:xfrm>
        </p:spPr>
        <p:txBody>
          <a:bodyPr anchor="ctr">
            <a:normAutofit/>
          </a:bodyPr>
          <a:lstStyle>
            <a:lvl1pPr algn="ctr">
              <a:defRPr sz="5400"/>
            </a:lvl1pPr>
          </a:lstStyle>
          <a:p>
            <a:r>
              <a:rPr lang="en-US" dirty="0"/>
              <a:t>Click to edit Master title style</a:t>
            </a:r>
          </a:p>
        </p:txBody>
      </p:sp>
      <p:sp>
        <p:nvSpPr>
          <p:cNvPr id="5" name="Footer Placeholder 4"/>
          <p:cNvSpPr>
            <a:spLocks noGrp="1"/>
          </p:cNvSpPr>
          <p:nvPr>
            <p:ph type="ftr" sz="quarter" idx="11"/>
          </p:nvPr>
        </p:nvSpPr>
        <p:spPr/>
        <p:txBody>
          <a:bodyPr/>
          <a:lstStyle/>
          <a:p>
            <a:pPr algn="l"/>
            <a:r>
              <a:rPr lang="en-NZ" dirty="0"/>
              <a:t>© Allan Miller Consulting Ltd 2018</a:t>
            </a:r>
          </a:p>
        </p:txBody>
      </p:sp>
      <p:sp>
        <p:nvSpPr>
          <p:cNvPr id="6" name="Slide Number Placeholder 5"/>
          <p:cNvSpPr>
            <a:spLocks noGrp="1"/>
          </p:cNvSpPr>
          <p:nvPr>
            <p:ph type="sldNum" sz="quarter" idx="12"/>
          </p:nvPr>
        </p:nvSpPr>
        <p:spPr/>
        <p:txBody>
          <a:bodyPr/>
          <a:lstStyle/>
          <a:p>
            <a:fld id="{B491337B-E4C4-47A0-A59F-1697BF0B0AF1}" type="slidenum">
              <a:rPr lang="en-NZ" smtClean="0"/>
              <a:t>‹#›</a:t>
            </a:fld>
            <a:endParaRPr lang="en-NZ" dirty="0"/>
          </a:p>
        </p:txBody>
      </p:sp>
    </p:spTree>
    <p:extLst>
      <p:ext uri="{BB962C8B-B14F-4D97-AF65-F5344CB8AC3E}">
        <p14:creationId xmlns:p14="http://schemas.microsoft.com/office/powerpoint/2010/main" val="116102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1" y="358525"/>
            <a:ext cx="8129550" cy="636998"/>
          </a:xfrm>
        </p:spPr>
        <p:txBody>
          <a:bodyPr anchor="b">
            <a:noAutofit/>
          </a:bodyPr>
          <a:lstStyle>
            <a:lvl1pPr>
              <a:defRPr sz="4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561673"/>
            <a:ext cx="6172201" cy="4299378"/>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NZ" dirty="0"/>
              <a:t>© Allan Miller Consulting Ltd 2018</a:t>
            </a:r>
          </a:p>
        </p:txBody>
      </p:sp>
      <p:sp>
        <p:nvSpPr>
          <p:cNvPr id="7" name="Slide Number Placeholder 6"/>
          <p:cNvSpPr>
            <a:spLocks noGrp="1"/>
          </p:cNvSpPr>
          <p:nvPr>
            <p:ph type="sldNum" sz="quarter" idx="12"/>
          </p:nvPr>
        </p:nvSpPr>
        <p:spPr/>
        <p:txBody>
          <a:bodyPr/>
          <a:lstStyle/>
          <a:p>
            <a:fld id="{B491337B-E4C4-47A0-A59F-1697BF0B0AF1}" type="slidenum">
              <a:rPr lang="en-NZ" smtClean="0"/>
              <a:t>‹#›</a:t>
            </a:fld>
            <a:endParaRPr lang="en-NZ" dirty="0"/>
          </a:p>
        </p:txBody>
      </p:sp>
    </p:spTree>
    <p:extLst>
      <p:ext uri="{BB962C8B-B14F-4D97-AF65-F5344CB8AC3E}">
        <p14:creationId xmlns:p14="http://schemas.microsoft.com/office/powerpoint/2010/main" val="23715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Pictures">
    <p:bg>
      <p:bgRef idx="1001">
        <a:schemeClr val="bg1"/>
      </p:bgRef>
    </p:bg>
    <p:spTree>
      <p:nvGrpSpPr>
        <p:cNvPr id="1" name=""/>
        <p:cNvGrpSpPr/>
        <p:nvPr/>
      </p:nvGrpSpPr>
      <p:grpSpPr>
        <a:xfrm>
          <a:off x="0" y="0"/>
          <a:ext cx="0" cy="0"/>
          <a:chOff x="0" y="0"/>
          <a:chExt cx="0" cy="0"/>
        </a:xfrm>
      </p:grpSpPr>
      <p:pic>
        <p:nvPicPr>
          <p:cNvPr id="11" name="Picture 10" descr="A picture containing sky, outdoor, water, outdoor object&#10;&#10;Description generated with very high confidence">
            <a:extLst>
              <a:ext uri="{FF2B5EF4-FFF2-40B4-BE49-F238E27FC236}">
                <a16:creationId xmlns:a16="http://schemas.microsoft.com/office/drawing/2014/main" id="{A012652E-E452-4B9C-BA48-8168857D5F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434"/>
            <a:ext cx="4002889" cy="4798167"/>
          </a:xfrm>
          <a:prstGeom prst="rect">
            <a:avLst/>
          </a:prstGeom>
        </p:spPr>
      </p:pic>
      <p:pic>
        <p:nvPicPr>
          <p:cNvPr id="23" name="Picture 22">
            <a:extLst>
              <a:ext uri="{FF2B5EF4-FFF2-40B4-BE49-F238E27FC236}">
                <a16:creationId xmlns:a16="http://schemas.microsoft.com/office/drawing/2014/main" id="{652E45C5-F776-4E69-87C4-2D7CD734180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039" t="40000" r="10889" b="38427"/>
          <a:stretch/>
        </p:blipFill>
        <p:spPr>
          <a:xfrm>
            <a:off x="54328" y="143839"/>
            <a:ext cx="2410878" cy="873302"/>
          </a:xfrm>
          <a:prstGeom prst="rect">
            <a:avLst/>
          </a:prstGeom>
        </p:spPr>
      </p:pic>
      <p:pic>
        <p:nvPicPr>
          <p:cNvPr id="9" name="Picture 8" descr="A circuit board&#10;&#10;Description generated with very high confidence">
            <a:extLst>
              <a:ext uri="{FF2B5EF4-FFF2-40B4-BE49-F238E27FC236}">
                <a16:creationId xmlns:a16="http://schemas.microsoft.com/office/drawing/2014/main" id="{60D6546D-CCD1-4F96-960C-9B6AE94444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02887" y="-28279"/>
            <a:ext cx="4165753" cy="2230407"/>
          </a:xfrm>
          <a:prstGeom prst="rect">
            <a:avLst/>
          </a:prstGeom>
        </p:spPr>
      </p:pic>
      <p:sp>
        <p:nvSpPr>
          <p:cNvPr id="2" name="Title 1"/>
          <p:cNvSpPr>
            <a:spLocks noGrp="1"/>
          </p:cNvSpPr>
          <p:nvPr>
            <p:ph type="ctrTitle"/>
          </p:nvPr>
        </p:nvSpPr>
        <p:spPr>
          <a:xfrm>
            <a:off x="533402"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533402" y="6043123"/>
            <a:ext cx="11125200" cy="571500"/>
          </a:xfrm>
        </p:spPr>
        <p:txBody>
          <a:bodyPr>
            <a:normAutofit/>
          </a:bodyPr>
          <a:lstStyle>
            <a:lvl1pPr marL="0" indent="0" algn="ctr">
              <a:spcBef>
                <a:spcPts val="0"/>
              </a:spcBef>
              <a:buNone/>
              <a:defRPr sz="2000" cap="all" spc="50" baseline="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9C69A758-3CBD-4890-A1F3-B552B1088C5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002887" y="2202128"/>
            <a:ext cx="4165753" cy="2613582"/>
          </a:xfrm>
          <a:prstGeom prst="rect">
            <a:avLst/>
          </a:prstGeom>
        </p:spPr>
      </p:pic>
      <p:pic>
        <p:nvPicPr>
          <p:cNvPr id="13" name="Picture 12" descr="A car parked in a parking lot&#10;&#10;Description generated with very high confidence">
            <a:extLst>
              <a:ext uri="{FF2B5EF4-FFF2-40B4-BE49-F238E27FC236}">
                <a16:creationId xmlns:a16="http://schemas.microsoft.com/office/drawing/2014/main" id="{BD73183A-B528-45F3-B994-9D3E7470758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168641" y="2434"/>
            <a:ext cx="4033932" cy="4798167"/>
          </a:xfrm>
          <a:prstGeom prst="rect">
            <a:avLst/>
          </a:prstGeom>
        </p:spPr>
      </p:pic>
    </p:spTree>
    <p:extLst>
      <p:ext uri="{BB962C8B-B14F-4D97-AF65-F5344CB8AC3E}">
        <p14:creationId xmlns:p14="http://schemas.microsoft.com/office/powerpoint/2010/main" val="3215011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1"/>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1852"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7"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5"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8371788" cy="826089"/>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28603" indent="-228603">
              <a:lnSpc>
                <a:spcPct val="110000"/>
              </a:lnSpc>
              <a:spcAft>
                <a:spcPts val="600"/>
              </a:spcAft>
              <a:buFont typeface="Arial" panose="020B0604020202020204" pitchFamily="34" charset="0"/>
              <a:buChar char="•"/>
              <a:defRPr sz="2400"/>
            </a:lvl1pPr>
            <a:lvl2pPr marL="685808" indent="-228603">
              <a:lnSpc>
                <a:spcPct val="110000"/>
              </a:lnSpc>
              <a:spcAft>
                <a:spcPts val="600"/>
              </a:spcAft>
              <a:buFont typeface="Arial" panose="020B0604020202020204" pitchFamily="34" charset="0"/>
              <a:buChar char="•"/>
              <a:defRPr sz="2000"/>
            </a:lvl2pPr>
            <a:lvl3pPr marL="1143014" indent="-228603">
              <a:lnSpc>
                <a:spcPct val="110000"/>
              </a:lnSpc>
              <a:spcAft>
                <a:spcPts val="600"/>
              </a:spcAft>
              <a:buFont typeface="Arial" panose="020B0604020202020204" pitchFamily="34" charset="0"/>
              <a:buChar char="•"/>
              <a:defRPr sz="1800"/>
            </a:lvl3pPr>
            <a:lvl4pPr marL="1600220" indent="-228603">
              <a:lnSpc>
                <a:spcPct val="110000"/>
              </a:lnSpc>
              <a:spcAft>
                <a:spcPts val="600"/>
              </a:spcAft>
              <a:buFont typeface="Arial" panose="020B0604020202020204" pitchFamily="34" charset="0"/>
              <a:buChar char="•"/>
              <a:defRPr sz="1600"/>
            </a:lvl4pPr>
            <a:lvl5pPr marL="2057426" indent="-228603">
              <a:lnSpc>
                <a:spcPct val="110000"/>
              </a:lnSpc>
              <a:spcAft>
                <a:spcPts val="600"/>
              </a:spcAft>
              <a:buFont typeface="Arial" panose="020B0604020202020204" pitchFamily="34"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 Allan Miller Consulting Ltd 2018</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9631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NZ" dirty="0"/>
              <a:t>© Allan Miller Consulting Ltd 2018</a:t>
            </a:r>
          </a:p>
        </p:txBody>
      </p:sp>
      <p:sp>
        <p:nvSpPr>
          <p:cNvPr id="6" name="Slide Number Placeholder 5"/>
          <p:cNvSpPr>
            <a:spLocks noGrp="1"/>
          </p:cNvSpPr>
          <p:nvPr>
            <p:ph type="sldNum" sz="quarter" idx="12"/>
          </p:nvPr>
        </p:nvSpPr>
        <p:spPr/>
        <p:txBody>
          <a:bodyPr/>
          <a:lstStyle/>
          <a:p>
            <a:fld id="{B491337B-E4C4-47A0-A59F-1697BF0B0AF1}" type="slidenum">
              <a:rPr lang="en-NZ" smtClean="0"/>
              <a:t>‹#›</a:t>
            </a:fld>
            <a:endParaRPr lang="en-NZ" dirty="0"/>
          </a:p>
        </p:txBody>
      </p:sp>
    </p:spTree>
    <p:extLst>
      <p:ext uri="{BB962C8B-B14F-4D97-AF65-F5344CB8AC3E}">
        <p14:creationId xmlns:p14="http://schemas.microsoft.com/office/powerpoint/2010/main" val="25148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lvl1pPr marL="228603" indent="-228603">
              <a:buFontTx/>
              <a:buBlip>
                <a:blip r:embed="rId2"/>
              </a:buBlip>
              <a:defRPr/>
            </a:lvl1pPr>
            <a:lvl2pPr marL="685808" indent="-228603">
              <a:buFontTx/>
              <a:buBlip>
                <a:blip r:embed="rId2"/>
              </a:buBlip>
              <a:defRPr/>
            </a:lvl2pPr>
            <a:lvl3pPr marL="1143014" indent="-228603">
              <a:buFontTx/>
              <a:buBlip>
                <a:blip r:embed="rId2"/>
              </a:buBlip>
              <a:defRPr/>
            </a:lvl3pPr>
            <a:lvl4pPr marL="1600220" indent="-228603">
              <a:buFontTx/>
              <a:buBlip>
                <a:blip r:embed="rId2"/>
              </a:buBlip>
              <a:defRPr/>
            </a:lvl4pPr>
            <a:lvl5pPr marL="2057426" indent="-228603">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lvl1pPr marL="228603" indent="-228603">
              <a:buFontTx/>
              <a:buBlip>
                <a:blip r:embed="rId2"/>
              </a:buBlip>
              <a:defRPr/>
            </a:lvl1pPr>
            <a:lvl2pPr marL="685808" indent="-228603">
              <a:buFontTx/>
              <a:buBlip>
                <a:blip r:embed="rId2"/>
              </a:buBlip>
              <a:defRPr/>
            </a:lvl2pPr>
            <a:lvl3pPr marL="1143014" indent="-228603">
              <a:buFontTx/>
              <a:buBlip>
                <a:blip r:embed="rId2"/>
              </a:buBlip>
              <a:defRPr/>
            </a:lvl3pPr>
            <a:lvl4pPr marL="1600220" indent="-228603">
              <a:buFontTx/>
              <a:buBlip>
                <a:blip r:embed="rId2"/>
              </a:buBlip>
              <a:defRPr/>
            </a:lvl4pPr>
            <a:lvl5pPr marL="2057426" indent="-228603">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 Allan Miller Consulting Ltd 2018</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0097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7660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414681"/>
            <a:ext cx="5157787" cy="823912"/>
          </a:xfrm>
        </p:spPr>
        <p:txBody>
          <a:bodyPr anchor="b">
            <a:normAutofit/>
          </a:bodyPr>
          <a:lstStyle>
            <a:lvl1pPr marL="0" indent="0">
              <a:buNone/>
              <a:defRPr sz="3200" b="0"/>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344818"/>
            <a:ext cx="5157787" cy="3684588"/>
          </a:xfrm>
        </p:spPr>
        <p:txBody>
          <a:bodyPr>
            <a:normAutofit/>
          </a:bodyPr>
          <a:lstStyle>
            <a:lvl1pPr marL="228603" indent="-228603">
              <a:buFontTx/>
              <a:buBlip>
                <a:blip r:embed="rId2"/>
              </a:buBlip>
              <a:defRPr sz="2000"/>
            </a:lvl1pPr>
            <a:lvl2pPr marL="685808" indent="-228603">
              <a:buFontTx/>
              <a:buBlip>
                <a:blip r:embed="rId2"/>
              </a:buBlip>
              <a:defRPr sz="1800"/>
            </a:lvl2pPr>
            <a:lvl3pPr marL="1143014" indent="-228603">
              <a:buFontTx/>
              <a:buBlip>
                <a:blip r:embed="rId2"/>
              </a:buBlip>
              <a:defRPr sz="1600"/>
            </a:lvl3pPr>
            <a:lvl4pPr marL="1600220" indent="-228603">
              <a:buFontTx/>
              <a:buBlip>
                <a:blip r:embed="rId2"/>
              </a:buBlip>
              <a:defRPr sz="1400"/>
            </a:lvl4pPr>
            <a:lvl5pPr marL="2057426" indent="-228603">
              <a:buFontTx/>
              <a:buBlip>
                <a:blip r:embed="rId2"/>
              </a:buBlip>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414681"/>
            <a:ext cx="5183188" cy="823912"/>
          </a:xfrm>
        </p:spPr>
        <p:txBody>
          <a:bodyPr anchor="b">
            <a:normAutofit/>
          </a:bodyPr>
          <a:lstStyle>
            <a:lvl1pPr marL="0" indent="0">
              <a:buNone/>
              <a:defRPr sz="3200" b="0"/>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344818"/>
            <a:ext cx="5183188" cy="3684588"/>
          </a:xfrm>
        </p:spPr>
        <p:txBody>
          <a:bodyPr>
            <a:normAutofit/>
          </a:bodyPr>
          <a:lstStyle>
            <a:lvl1pPr marL="228603" indent="-228603">
              <a:buFontTx/>
              <a:buBlip>
                <a:blip r:embed="rId2"/>
              </a:buBlip>
              <a:defRPr sz="2000"/>
            </a:lvl1pPr>
            <a:lvl2pPr marL="685808" indent="-228603">
              <a:buFontTx/>
              <a:buBlip>
                <a:blip r:embed="rId2"/>
              </a:buBlip>
              <a:defRPr sz="1800"/>
            </a:lvl2pPr>
            <a:lvl3pPr marL="1143014" indent="-228603">
              <a:buFontTx/>
              <a:buBlip>
                <a:blip r:embed="rId2"/>
              </a:buBlip>
              <a:defRPr sz="1600"/>
            </a:lvl3pPr>
            <a:lvl4pPr marL="1600220" indent="-228603">
              <a:buFontTx/>
              <a:buBlip>
                <a:blip r:embed="rId2"/>
              </a:buBlip>
              <a:defRPr sz="1400"/>
            </a:lvl4pPr>
            <a:lvl5pPr marL="2057426" indent="-228603">
              <a:buFontTx/>
              <a:buBlip>
                <a:blip r:embed="rId2"/>
              </a:buBlip>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 Allan Miller Consulting Ltd 2018</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21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8503764" cy="737811"/>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 Allan Miller Consulting Ltd 2018</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261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NZ" dirty="0"/>
              <a:t>© Allan Miller Consulting Ltd 2018</a:t>
            </a:r>
          </a:p>
        </p:txBody>
      </p:sp>
      <p:sp>
        <p:nvSpPr>
          <p:cNvPr id="4" name="Slide Number Placeholder 3"/>
          <p:cNvSpPr>
            <a:spLocks noGrp="1"/>
          </p:cNvSpPr>
          <p:nvPr>
            <p:ph type="sldNum" sz="quarter" idx="12"/>
          </p:nvPr>
        </p:nvSpPr>
        <p:spPr/>
        <p:txBody>
          <a:bodyPr/>
          <a:lstStyle/>
          <a:p>
            <a:fld id="{B491337B-E4C4-47A0-A59F-1697BF0B0AF1}" type="slidenum">
              <a:rPr lang="en-NZ" smtClean="0"/>
              <a:t>‹#›</a:t>
            </a:fld>
            <a:endParaRPr lang="en-NZ" dirty="0"/>
          </a:p>
        </p:txBody>
      </p:sp>
    </p:spTree>
    <p:extLst>
      <p:ext uri="{BB962C8B-B14F-4D97-AF65-F5344CB8AC3E}">
        <p14:creationId xmlns:p14="http://schemas.microsoft.com/office/powerpoint/2010/main" val="365939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40118"/>
            <a:ext cx="7956478" cy="869491"/>
          </a:xfrm>
        </p:spPr>
        <p:txBody>
          <a:bodyPr anchor="b">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1329180"/>
            <a:ext cx="6172201" cy="4531871"/>
          </a:xfrm>
        </p:spPr>
        <p:txBody>
          <a:bodyPr/>
          <a:lstStyle>
            <a:lvl1pPr marL="228603" indent="-228603">
              <a:buFontTx/>
              <a:buBlip>
                <a:blip r:embed="rId2"/>
              </a:buBlip>
              <a:defRPr sz="3200"/>
            </a:lvl1pPr>
            <a:lvl2pPr marL="685808" indent="-228603">
              <a:buFontTx/>
              <a:buBlip>
                <a:blip r:embed="rId2"/>
              </a:buBlip>
              <a:defRPr sz="2800"/>
            </a:lvl2pPr>
            <a:lvl3pPr marL="1143014" indent="-228603">
              <a:buFontTx/>
              <a:buBlip>
                <a:blip r:embed="rId2"/>
              </a:buBlip>
              <a:defRPr sz="2400"/>
            </a:lvl3pPr>
            <a:lvl4pPr marL="1600220" indent="-228603">
              <a:buFontTx/>
              <a:buBlip>
                <a:blip r:embed="rId2"/>
              </a:buBlip>
              <a:defRPr sz="2000"/>
            </a:lvl4pPr>
            <a:lvl5pPr marL="2057426" indent="-228603">
              <a:buFontTx/>
              <a:buBlip>
                <a:blip r:embed="rId2"/>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1329180"/>
            <a:ext cx="3932236" cy="453980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 Allan Miller Consulting Ltd 2018</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6209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40118"/>
            <a:ext cx="7956478" cy="869491"/>
          </a:xfrm>
        </p:spPr>
        <p:txBody>
          <a:bodyPr anchor="b">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1329180"/>
            <a:ext cx="6172201" cy="4531871"/>
          </a:xfrm>
        </p:spPr>
        <p:txBody>
          <a:bodyPr/>
          <a:lstStyle>
            <a:lvl1pPr marL="228603" indent="-228603">
              <a:buFontTx/>
              <a:buBlip>
                <a:blip r:embed="rId2"/>
              </a:buBlip>
              <a:defRPr sz="3200"/>
            </a:lvl1pPr>
            <a:lvl2pPr marL="685808" indent="-228603">
              <a:buFontTx/>
              <a:buBlip>
                <a:blip r:embed="rId2"/>
              </a:buBlip>
              <a:defRPr sz="2800"/>
            </a:lvl2pPr>
            <a:lvl3pPr marL="1143014" indent="-228603">
              <a:buFontTx/>
              <a:buBlip>
                <a:blip r:embed="rId2"/>
              </a:buBlip>
              <a:defRPr sz="2400"/>
            </a:lvl3pPr>
            <a:lvl4pPr marL="1600220" indent="-228603">
              <a:buFontTx/>
              <a:buBlip>
                <a:blip r:embed="rId2"/>
              </a:buBlip>
              <a:defRPr sz="2000"/>
            </a:lvl4pPr>
            <a:lvl5pPr marL="2057426" indent="-228603">
              <a:buFontTx/>
              <a:buBlip>
                <a:blip r:embed="rId2"/>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1329180"/>
            <a:ext cx="3932236" cy="453980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 Allan Miller Consulting Ltd 2018</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875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1FE347-661A-425F-9CFF-2A5FB89450AB}"/>
              </a:ext>
            </a:extLst>
          </p:cNvPr>
          <p:cNvSpPr/>
          <p:nvPr userDrawn="1"/>
        </p:nvSpPr>
        <p:spPr>
          <a:xfrm>
            <a:off x="0" y="6365940"/>
            <a:ext cx="12192000" cy="5016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brima" panose="02000000000000000000" pitchFamily="2" charset="0"/>
              <a:ea typeface="Ebrima" panose="02000000000000000000" pitchFamily="2" charset="0"/>
              <a:cs typeface="Ebrima" panose="02000000000000000000" pitchFamily="2" charset="0"/>
            </a:endParaRPr>
          </a:p>
        </p:txBody>
      </p:sp>
      <p:sp>
        <p:nvSpPr>
          <p:cNvPr id="2" name="Title Placeholder 1"/>
          <p:cNvSpPr>
            <a:spLocks noGrp="1"/>
          </p:cNvSpPr>
          <p:nvPr>
            <p:ph type="title"/>
          </p:nvPr>
        </p:nvSpPr>
        <p:spPr>
          <a:xfrm>
            <a:off x="838202" y="365126"/>
            <a:ext cx="8503764" cy="8260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375715"/>
            <a:ext cx="10515600" cy="48012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6243" y="6473129"/>
            <a:ext cx="3581399" cy="287273"/>
          </a:xfrm>
          <a:prstGeom prst="rect">
            <a:avLst/>
          </a:prstGeom>
        </p:spPr>
        <p:txBody>
          <a:bodyPr vert="horz" lIns="91440" tIns="45720" rIns="91440" bIns="45720" rtlCol="0" anchor="ctr"/>
          <a:lstStyle>
            <a:lvl1pPr algn="ctr">
              <a:defRPr sz="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1pPr>
          </a:lstStyle>
          <a:p>
            <a:pPr algn="l"/>
            <a:r>
              <a:rPr lang="en-US" dirty="0"/>
              <a:t>© Allan Miller Consulting Ltd 2018</a:t>
            </a: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bg1"/>
                </a:solidFill>
                <a:latin typeface="Ebrima" panose="02000000000000000000" pitchFamily="2" charset="0"/>
                <a:ea typeface="Ebrima" panose="02000000000000000000" pitchFamily="2" charset="0"/>
                <a:cs typeface="Ebrima" panose="02000000000000000000" pitchFamily="2" charset="0"/>
              </a:defRPr>
            </a:lvl1pPr>
          </a:lstStyle>
          <a:p>
            <a:fld id="{E31375A4-56A4-47D6-9801-1991572033F7}" type="slidenum">
              <a:rPr lang="en-US" smtClean="0"/>
              <a:pPr/>
              <a:t>‹#›</a:t>
            </a:fld>
            <a:endParaRPr lang="en-US" dirty="0"/>
          </a:p>
        </p:txBody>
      </p:sp>
      <p:cxnSp>
        <p:nvCxnSpPr>
          <p:cNvPr id="11" name="Straight Connector 10">
            <a:extLst>
              <a:ext uri="{FF2B5EF4-FFF2-40B4-BE49-F238E27FC236}">
                <a16:creationId xmlns:a16="http://schemas.microsoft.com/office/drawing/2014/main" id="{37E4D4A7-0E9A-43F7-88FD-DA614781339A}"/>
              </a:ext>
            </a:extLst>
          </p:cNvPr>
          <p:cNvCxnSpPr/>
          <p:nvPr userDrawn="1"/>
        </p:nvCxnSpPr>
        <p:spPr>
          <a:xfrm>
            <a:off x="0" y="1191214"/>
            <a:ext cx="12192000"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8" name="Picture 7" descr="A close up of a sign&#10;&#10;Description generated with very high confidence">
            <a:extLst>
              <a:ext uri="{FF2B5EF4-FFF2-40B4-BE49-F238E27FC236}">
                <a16:creationId xmlns:a16="http://schemas.microsoft.com/office/drawing/2014/main" id="{43FB9DE7-1CED-4782-9AA1-1CA16E94047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982199" y="108056"/>
            <a:ext cx="2175257" cy="898658"/>
          </a:xfrm>
          <a:prstGeom prst="rect">
            <a:avLst/>
          </a:prstGeom>
        </p:spPr>
      </p:pic>
    </p:spTree>
    <p:extLst>
      <p:ext uri="{BB962C8B-B14F-4D97-AF65-F5344CB8AC3E}">
        <p14:creationId xmlns:p14="http://schemas.microsoft.com/office/powerpoint/2010/main" val="210830425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47" r:id="rId9"/>
    <p:sldLayoutId id="2147483831" r:id="rId10"/>
    <p:sldLayoutId id="2147483852" r:id="rId11"/>
    <p:sldLayoutId id="214748365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bie.govt.nz/dmsdocument/11639-utility-scale-solar-forecast-in-aotearoa-new-zealan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F04D-ED5D-415A-8566-93B424707237}"/>
              </a:ext>
            </a:extLst>
          </p:cNvPr>
          <p:cNvSpPr>
            <a:spLocks noGrp="1"/>
          </p:cNvSpPr>
          <p:nvPr>
            <p:ph type="title"/>
          </p:nvPr>
        </p:nvSpPr>
        <p:spPr/>
        <p:txBody>
          <a:bodyPr/>
          <a:lstStyle/>
          <a:p>
            <a:endParaRPr lang="en-NZ" dirty="0"/>
          </a:p>
        </p:txBody>
      </p:sp>
      <p:sp>
        <p:nvSpPr>
          <p:cNvPr id="3" name="Footer Placeholder 2">
            <a:extLst>
              <a:ext uri="{FF2B5EF4-FFF2-40B4-BE49-F238E27FC236}">
                <a16:creationId xmlns:a16="http://schemas.microsoft.com/office/drawing/2014/main" id="{B279FB91-9A94-49CA-BE3E-C38A46FDD525}"/>
              </a:ext>
            </a:extLst>
          </p:cNvPr>
          <p:cNvSpPr>
            <a:spLocks noGrp="1"/>
          </p:cNvSpPr>
          <p:nvPr>
            <p:ph type="ftr" sz="quarter" idx="11"/>
          </p:nvPr>
        </p:nvSpPr>
        <p:spPr/>
        <p:txBody>
          <a:bodyPr/>
          <a:lstStyle/>
          <a:p>
            <a:r>
              <a:rPr lang="en-US" dirty="0"/>
              <a:t>© Allan Miller Consulting Ltd 2017</a:t>
            </a:r>
          </a:p>
        </p:txBody>
      </p:sp>
      <p:sp>
        <p:nvSpPr>
          <p:cNvPr id="4" name="Slide Number Placeholder 3">
            <a:extLst>
              <a:ext uri="{FF2B5EF4-FFF2-40B4-BE49-F238E27FC236}">
                <a16:creationId xmlns:a16="http://schemas.microsoft.com/office/drawing/2014/main" id="{59E3FEFF-8C6A-45F0-8764-67A3276A0A29}"/>
              </a:ext>
            </a:extLst>
          </p:cNvPr>
          <p:cNvSpPr>
            <a:spLocks noGrp="1"/>
          </p:cNvSpPr>
          <p:nvPr>
            <p:ph type="sldNum" sz="quarter" idx="12"/>
          </p:nvPr>
        </p:nvSpPr>
        <p:spPr/>
        <p:txBody>
          <a:bodyPr/>
          <a:lstStyle/>
          <a:p>
            <a:fld id="{E31375A4-56A4-47D6-9801-1991572033F7}" type="slidenum">
              <a:rPr lang="en-US" smtClean="0"/>
              <a:t>1</a:t>
            </a:fld>
            <a:endParaRPr lang="en-US" dirty="0"/>
          </a:p>
        </p:txBody>
      </p:sp>
      <p:pic>
        <p:nvPicPr>
          <p:cNvPr id="5" name="Picture 4" descr="A picture containing electronics&#10;&#10;Description generated with very high confidence">
            <a:extLst>
              <a:ext uri="{FF2B5EF4-FFF2-40B4-BE49-F238E27FC236}">
                <a16:creationId xmlns:a16="http://schemas.microsoft.com/office/drawing/2014/main" id="{75FCE447-1CD6-4663-B11D-3AAD283FC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large green field&#10;&#10;Description automatically generated">
            <a:extLst>
              <a:ext uri="{FF2B5EF4-FFF2-40B4-BE49-F238E27FC236}">
                <a16:creationId xmlns:a16="http://schemas.microsoft.com/office/drawing/2014/main" id="{CC3D124F-2254-4ACE-AC2A-DC17AC8DB8AF}"/>
              </a:ext>
            </a:extLst>
          </p:cNvPr>
          <p:cNvPicPr/>
          <p:nvPr/>
        </p:nvPicPr>
        <p:blipFill rotWithShape="1">
          <a:blip r:embed="rId3" cstate="print">
            <a:extLst>
              <a:ext uri="{28A0092B-C50C-407E-A947-70E740481C1C}">
                <a14:useLocalDpi xmlns:a14="http://schemas.microsoft.com/office/drawing/2010/main" val="0"/>
              </a:ext>
            </a:extLst>
          </a:blip>
          <a:srcRect t="3659" b="18509"/>
          <a:stretch/>
        </p:blipFill>
        <p:spPr bwMode="auto">
          <a:xfrm>
            <a:off x="0" y="0"/>
            <a:ext cx="12192000" cy="7040880"/>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8" name="Title 1">
            <a:extLst>
              <a:ext uri="{FF2B5EF4-FFF2-40B4-BE49-F238E27FC236}">
                <a16:creationId xmlns:a16="http://schemas.microsoft.com/office/drawing/2014/main" id="{B43C8CB1-5C88-4210-A933-C8F8A869C914}"/>
              </a:ext>
            </a:extLst>
          </p:cNvPr>
          <p:cNvSpPr txBox="1">
            <a:spLocks/>
          </p:cNvSpPr>
          <p:nvPr/>
        </p:nvSpPr>
        <p:spPr>
          <a:xfrm>
            <a:off x="429443" y="371918"/>
            <a:ext cx="11125200" cy="914400"/>
          </a:xfrm>
          <a:prstGeom prst="rect">
            <a:avLst/>
          </a:prstGeom>
        </p:spPr>
        <p:txBody>
          <a:bodyPr vert="horz" lIns="91440" tIns="45720" rIns="91440" bIns="45720" rtlCol="0" anchor="ctr">
            <a:normAutofit fontScale="90000" lnSpcReduction="10000"/>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algn="ctr">
              <a:lnSpc>
                <a:spcPct val="114000"/>
              </a:lnSpc>
              <a:spcAft>
                <a:spcPts val="600"/>
              </a:spcAft>
            </a:pPr>
            <a:r>
              <a:rPr lang="en-NZ" sz="3600" b="1" dirty="0">
                <a:solidFill>
                  <a:schemeClr val="accent6">
                    <a:lumMod val="50000"/>
                  </a:schemeClr>
                </a:solidFill>
              </a:rPr>
              <a:t>Forecasting Utility-Scale PV Solar Uptake in Aotearoa</a:t>
            </a:r>
            <a:br>
              <a:rPr lang="en-NZ" sz="3600" b="1" dirty="0">
                <a:solidFill>
                  <a:schemeClr val="accent6">
                    <a:lumMod val="50000"/>
                  </a:schemeClr>
                </a:solidFill>
              </a:rPr>
            </a:br>
            <a:r>
              <a:rPr lang="en-NZ" sz="2200" b="1" dirty="0">
                <a:solidFill>
                  <a:schemeClr val="accent6">
                    <a:lumMod val="50000"/>
                  </a:schemeClr>
                </a:solidFill>
              </a:rPr>
              <a:t>Allan Miller</a:t>
            </a:r>
          </a:p>
        </p:txBody>
      </p:sp>
      <p:sp>
        <p:nvSpPr>
          <p:cNvPr id="9" name="Subtitle 2">
            <a:extLst>
              <a:ext uri="{FF2B5EF4-FFF2-40B4-BE49-F238E27FC236}">
                <a16:creationId xmlns:a16="http://schemas.microsoft.com/office/drawing/2014/main" id="{0ADA4CDF-0234-45D0-9A95-54CDDB484BE1}"/>
              </a:ext>
            </a:extLst>
          </p:cNvPr>
          <p:cNvSpPr txBox="1">
            <a:spLocks/>
          </p:cNvSpPr>
          <p:nvPr/>
        </p:nvSpPr>
        <p:spPr>
          <a:xfrm>
            <a:off x="429443" y="1387918"/>
            <a:ext cx="11125200" cy="571500"/>
          </a:xfrm>
          <a:prstGeom prst="rect">
            <a:avLst/>
          </a:prstGeom>
        </p:spPr>
        <p:txBody>
          <a:bodyP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Aft>
                <a:spcPts val="600"/>
              </a:spcAft>
              <a:buNone/>
            </a:pPr>
            <a:r>
              <a:rPr lang="en-NZ" sz="1800" b="1" dirty="0">
                <a:solidFill>
                  <a:schemeClr val="accent6">
                    <a:lumMod val="50000"/>
                  </a:schemeClr>
                </a:solidFill>
              </a:rPr>
              <a:t>2 December 2020</a:t>
            </a:r>
          </a:p>
          <a:p>
            <a:pPr marL="0" indent="0" algn="ctr">
              <a:lnSpc>
                <a:spcPct val="114000"/>
              </a:lnSpc>
              <a:spcAft>
                <a:spcPts val="600"/>
              </a:spcAft>
              <a:buNone/>
            </a:pPr>
            <a:r>
              <a:rPr lang="en-NZ" sz="2000" b="1" dirty="0">
                <a:solidFill>
                  <a:schemeClr val="accent6">
                    <a:lumMod val="50000"/>
                  </a:schemeClr>
                </a:solidFill>
              </a:rPr>
              <a:t>EEA Asset Management Forum</a:t>
            </a:r>
          </a:p>
          <a:p>
            <a:pPr>
              <a:lnSpc>
                <a:spcPct val="114000"/>
              </a:lnSpc>
              <a:spcAft>
                <a:spcPts val="600"/>
              </a:spcAft>
            </a:pPr>
            <a:endParaRPr lang="en-NZ" dirty="0"/>
          </a:p>
        </p:txBody>
      </p:sp>
    </p:spTree>
    <p:extLst>
      <p:ext uri="{BB962C8B-B14F-4D97-AF65-F5344CB8AC3E}">
        <p14:creationId xmlns:p14="http://schemas.microsoft.com/office/powerpoint/2010/main" val="112015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10</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DFE574C0-87D1-4B2E-B998-2E393678C59A}"/>
              </a:ext>
            </a:extLst>
          </p:cNvPr>
          <p:cNvPicPr>
            <a:picLocks noChangeAspect="1"/>
          </p:cNvPicPr>
          <p:nvPr/>
        </p:nvPicPr>
        <p:blipFill>
          <a:blip r:embed="rId2"/>
          <a:stretch>
            <a:fillRect/>
          </a:stretch>
        </p:blipFill>
        <p:spPr>
          <a:xfrm>
            <a:off x="5707607" y="1406476"/>
            <a:ext cx="6484393" cy="3538558"/>
          </a:xfrm>
          <a:prstGeom prst="rect">
            <a:avLst/>
          </a:prstGeom>
        </p:spPr>
      </p:pic>
      <p:sp>
        <p:nvSpPr>
          <p:cNvPr id="21" name="TextBox 20">
            <a:extLst>
              <a:ext uri="{FF2B5EF4-FFF2-40B4-BE49-F238E27FC236}">
                <a16:creationId xmlns:a16="http://schemas.microsoft.com/office/drawing/2014/main" id="{D8DC0071-7949-472E-B723-84D9B334AE4E}"/>
              </a:ext>
            </a:extLst>
          </p:cNvPr>
          <p:cNvSpPr txBox="1"/>
          <p:nvPr/>
        </p:nvSpPr>
        <p:spPr>
          <a:xfrm>
            <a:off x="6203090" y="4945034"/>
            <a:ext cx="1865741" cy="646331"/>
          </a:xfrm>
          <a:prstGeom prst="rect">
            <a:avLst/>
          </a:prstGeom>
          <a:noFill/>
        </p:spPr>
        <p:txBody>
          <a:bodyPr wrap="square" rtlCol="0">
            <a:spAutoFit/>
          </a:bodyPr>
          <a:lstStyle/>
          <a:p>
            <a:r>
              <a:rPr lang="en-NZ" dirty="0"/>
              <a:t>Transmission</a:t>
            </a:r>
          </a:p>
          <a:p>
            <a:r>
              <a:rPr lang="en-NZ" dirty="0"/>
              <a:t>(16%)</a:t>
            </a:r>
          </a:p>
        </p:txBody>
      </p:sp>
      <p:sp>
        <p:nvSpPr>
          <p:cNvPr id="22" name="TextBox 21">
            <a:extLst>
              <a:ext uri="{FF2B5EF4-FFF2-40B4-BE49-F238E27FC236}">
                <a16:creationId xmlns:a16="http://schemas.microsoft.com/office/drawing/2014/main" id="{CB5BB257-56B6-4767-A940-F4D2F9746BC8}"/>
              </a:ext>
            </a:extLst>
          </p:cNvPr>
          <p:cNvSpPr txBox="1"/>
          <p:nvPr/>
        </p:nvSpPr>
        <p:spPr>
          <a:xfrm>
            <a:off x="9488060" y="4945034"/>
            <a:ext cx="1865741" cy="646331"/>
          </a:xfrm>
          <a:prstGeom prst="rect">
            <a:avLst/>
          </a:prstGeom>
          <a:noFill/>
        </p:spPr>
        <p:txBody>
          <a:bodyPr wrap="square" rtlCol="0">
            <a:spAutoFit/>
          </a:bodyPr>
          <a:lstStyle/>
          <a:p>
            <a:r>
              <a:rPr lang="en-NZ" dirty="0"/>
              <a:t>Distribution</a:t>
            </a:r>
          </a:p>
          <a:p>
            <a:r>
              <a:rPr lang="en-NZ" dirty="0"/>
              <a:t>(12%)</a:t>
            </a:r>
          </a:p>
        </p:txBody>
      </p:sp>
      <p:sp>
        <p:nvSpPr>
          <p:cNvPr id="25" name="Oval 24">
            <a:extLst>
              <a:ext uri="{FF2B5EF4-FFF2-40B4-BE49-F238E27FC236}">
                <a16:creationId xmlns:a16="http://schemas.microsoft.com/office/drawing/2014/main" id="{93DF68D6-97B4-4EFD-979F-A88987AAD2B3}"/>
              </a:ext>
            </a:extLst>
          </p:cNvPr>
          <p:cNvSpPr/>
          <p:nvPr/>
        </p:nvSpPr>
        <p:spPr>
          <a:xfrm>
            <a:off x="127338" y="886715"/>
            <a:ext cx="2652917" cy="82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a:extLst>
              <a:ext uri="{FF2B5EF4-FFF2-40B4-BE49-F238E27FC236}">
                <a16:creationId xmlns:a16="http://schemas.microsoft.com/office/drawing/2014/main" id="{D721847A-FE9A-4956-BE9C-1653364E30E1}"/>
              </a:ext>
            </a:extLst>
          </p:cNvPr>
          <p:cNvSpPr/>
          <p:nvPr/>
        </p:nvSpPr>
        <p:spPr>
          <a:xfrm>
            <a:off x="-180337" y="4793066"/>
            <a:ext cx="3472632" cy="1637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itle 1">
            <a:extLst>
              <a:ext uri="{FF2B5EF4-FFF2-40B4-BE49-F238E27FC236}">
                <a16:creationId xmlns:a16="http://schemas.microsoft.com/office/drawing/2014/main" id="{1AA1CA45-965E-43F0-A5AE-68673EF80224}"/>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(1) Land use &amp; (2) Grid Capacity</a:t>
            </a:r>
          </a:p>
        </p:txBody>
      </p:sp>
      <p:sp>
        <p:nvSpPr>
          <p:cNvPr id="30" name="TextBox 29">
            <a:extLst>
              <a:ext uri="{FF2B5EF4-FFF2-40B4-BE49-F238E27FC236}">
                <a16:creationId xmlns:a16="http://schemas.microsoft.com/office/drawing/2014/main" id="{44C74B05-20D0-483D-B25B-743F0614E8A7}"/>
              </a:ext>
            </a:extLst>
          </p:cNvPr>
          <p:cNvSpPr txBox="1"/>
          <p:nvPr/>
        </p:nvSpPr>
        <p:spPr>
          <a:xfrm>
            <a:off x="2733230" y="955153"/>
            <a:ext cx="4581731" cy="738664"/>
          </a:xfrm>
          <a:prstGeom prst="rect">
            <a:avLst/>
          </a:prstGeom>
          <a:noFill/>
        </p:spPr>
        <p:txBody>
          <a:bodyPr wrap="square" rtlCol="0">
            <a:spAutoFit/>
          </a:bodyPr>
          <a:lstStyle/>
          <a:p>
            <a:r>
              <a:rPr lang="en-NZ" sz="1400" dirty="0"/>
              <a:t>Included: grassland (high, low, depleted)</a:t>
            </a:r>
          </a:p>
          <a:p>
            <a:r>
              <a:rPr lang="en-NZ" sz="1400" dirty="0"/>
              <a:t>Excluded: forests, natives, national parks, crops, vineyards, orchards, urban areas etc</a:t>
            </a:r>
          </a:p>
        </p:txBody>
      </p:sp>
    </p:spTree>
    <p:extLst>
      <p:ext uri="{BB962C8B-B14F-4D97-AF65-F5344CB8AC3E}">
        <p14:creationId xmlns:p14="http://schemas.microsoft.com/office/powerpoint/2010/main" val="27960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11</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7026836-8221-4159-B4ED-16672CEC41E1}"/>
              </a:ext>
            </a:extLst>
          </p:cNvPr>
          <p:cNvSpPr/>
          <p:nvPr/>
        </p:nvSpPr>
        <p:spPr>
          <a:xfrm>
            <a:off x="2725341" y="898161"/>
            <a:ext cx="2830193" cy="82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itle 1">
            <a:extLst>
              <a:ext uri="{FF2B5EF4-FFF2-40B4-BE49-F238E27FC236}">
                <a16:creationId xmlns:a16="http://schemas.microsoft.com/office/drawing/2014/main" id="{7E3DE6F4-5972-4DBA-B19E-67E20A02F2E8}"/>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(3) Solar resource</a:t>
            </a:r>
          </a:p>
        </p:txBody>
      </p:sp>
    </p:spTree>
    <p:extLst>
      <p:ext uri="{BB962C8B-B14F-4D97-AF65-F5344CB8AC3E}">
        <p14:creationId xmlns:p14="http://schemas.microsoft.com/office/powerpoint/2010/main" val="11170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12</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005E299-2B64-41DA-9A4D-0A8029AF2108}"/>
              </a:ext>
            </a:extLst>
          </p:cNvPr>
          <p:cNvPicPr/>
          <p:nvPr/>
        </p:nvPicPr>
        <p:blipFill rotWithShape="1">
          <a:blip r:embed="rId2">
            <a:extLst>
              <a:ext uri="{28A0092B-C50C-407E-A947-70E740481C1C}">
                <a14:useLocalDpi xmlns:a14="http://schemas.microsoft.com/office/drawing/2010/main" val="0"/>
              </a:ext>
            </a:extLst>
          </a:blip>
          <a:srcRect l="3421"/>
          <a:stretch/>
        </p:blipFill>
        <p:spPr bwMode="auto">
          <a:xfrm>
            <a:off x="6332220" y="1297235"/>
            <a:ext cx="4833620" cy="5041222"/>
          </a:xfrm>
          <a:prstGeom prst="rect">
            <a:avLst/>
          </a:prstGeom>
          <a:noFill/>
          <a:ln>
            <a:noFill/>
          </a:ln>
        </p:spPr>
      </p:pic>
      <p:sp>
        <p:nvSpPr>
          <p:cNvPr id="22" name="TextBox 21">
            <a:extLst>
              <a:ext uri="{FF2B5EF4-FFF2-40B4-BE49-F238E27FC236}">
                <a16:creationId xmlns:a16="http://schemas.microsoft.com/office/drawing/2014/main" id="{78D83225-10C6-458B-A700-A5AF734C35F7}"/>
              </a:ext>
            </a:extLst>
          </p:cNvPr>
          <p:cNvSpPr txBox="1"/>
          <p:nvPr/>
        </p:nvSpPr>
        <p:spPr>
          <a:xfrm>
            <a:off x="11198860" y="5847629"/>
            <a:ext cx="913991" cy="369332"/>
          </a:xfrm>
          <a:prstGeom prst="rect">
            <a:avLst/>
          </a:prstGeom>
          <a:noFill/>
        </p:spPr>
        <p:txBody>
          <a:bodyPr wrap="square" rtlCol="0">
            <a:spAutoFit/>
          </a:bodyPr>
          <a:lstStyle/>
          <a:p>
            <a:r>
              <a:rPr lang="en-NZ" dirty="0" err="1"/>
              <a:t>cf</a:t>
            </a:r>
            <a:r>
              <a:rPr lang="en-NZ" dirty="0"/>
              <a:t>=0.12</a:t>
            </a:r>
          </a:p>
        </p:txBody>
      </p:sp>
      <p:sp>
        <p:nvSpPr>
          <p:cNvPr id="29" name="TextBox 28">
            <a:extLst>
              <a:ext uri="{FF2B5EF4-FFF2-40B4-BE49-F238E27FC236}">
                <a16:creationId xmlns:a16="http://schemas.microsoft.com/office/drawing/2014/main" id="{5DC00C45-725F-4507-8704-18BFB0030834}"/>
              </a:ext>
            </a:extLst>
          </p:cNvPr>
          <p:cNvSpPr txBox="1"/>
          <p:nvPr/>
        </p:nvSpPr>
        <p:spPr>
          <a:xfrm>
            <a:off x="11165840" y="1375443"/>
            <a:ext cx="913991" cy="369332"/>
          </a:xfrm>
          <a:prstGeom prst="rect">
            <a:avLst/>
          </a:prstGeom>
          <a:noFill/>
        </p:spPr>
        <p:txBody>
          <a:bodyPr wrap="square" rtlCol="0">
            <a:spAutoFit/>
          </a:bodyPr>
          <a:lstStyle/>
          <a:p>
            <a:r>
              <a:rPr lang="en-NZ" dirty="0" err="1"/>
              <a:t>cf</a:t>
            </a:r>
            <a:r>
              <a:rPr lang="en-NZ" dirty="0"/>
              <a:t>=0.2</a:t>
            </a:r>
          </a:p>
        </p:txBody>
      </p:sp>
      <p:sp>
        <p:nvSpPr>
          <p:cNvPr id="30" name="Oval 29">
            <a:extLst>
              <a:ext uri="{FF2B5EF4-FFF2-40B4-BE49-F238E27FC236}">
                <a16:creationId xmlns:a16="http://schemas.microsoft.com/office/drawing/2014/main" id="{91D0B62B-9BF2-4449-9703-A453F4C0CA2B}"/>
              </a:ext>
            </a:extLst>
          </p:cNvPr>
          <p:cNvSpPr/>
          <p:nvPr/>
        </p:nvSpPr>
        <p:spPr>
          <a:xfrm>
            <a:off x="2725341" y="898161"/>
            <a:ext cx="2830193" cy="82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itle 1">
            <a:extLst>
              <a:ext uri="{FF2B5EF4-FFF2-40B4-BE49-F238E27FC236}">
                <a16:creationId xmlns:a16="http://schemas.microsoft.com/office/drawing/2014/main" id="{DF1622A0-29E2-4141-BED6-840245BC0815}"/>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(3) Solar resource</a:t>
            </a:r>
          </a:p>
        </p:txBody>
      </p:sp>
    </p:spTree>
    <p:extLst>
      <p:ext uri="{BB962C8B-B14F-4D97-AF65-F5344CB8AC3E}">
        <p14:creationId xmlns:p14="http://schemas.microsoft.com/office/powerpoint/2010/main" val="25008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13</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23">
            <a:extLst>
              <a:ext uri="{FF2B5EF4-FFF2-40B4-BE49-F238E27FC236}">
                <a16:creationId xmlns:a16="http://schemas.microsoft.com/office/drawing/2014/main" id="{33B13A1D-224A-4205-B0D6-CD6B558DC60A}"/>
              </a:ext>
            </a:extLst>
          </p:cNvPr>
          <p:cNvSpPr txBox="1"/>
          <p:nvPr/>
        </p:nvSpPr>
        <p:spPr>
          <a:xfrm>
            <a:off x="3163054" y="4626660"/>
            <a:ext cx="1078449" cy="516587"/>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33" name="Text Box 223">
            <a:extLst>
              <a:ext uri="{FF2B5EF4-FFF2-40B4-BE49-F238E27FC236}">
                <a16:creationId xmlns:a16="http://schemas.microsoft.com/office/drawing/2014/main" id="{B8E78BC9-9A8E-4BEF-AC99-9091E5047B8F}"/>
              </a:ext>
            </a:extLst>
          </p:cNvPr>
          <p:cNvSpPr txBox="1"/>
          <p:nvPr/>
        </p:nvSpPr>
        <p:spPr>
          <a:xfrm>
            <a:off x="4178355" y="5654031"/>
            <a:ext cx="1917645" cy="58211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34" name="Straight Arrow Connector 33">
            <a:extLst>
              <a:ext uri="{FF2B5EF4-FFF2-40B4-BE49-F238E27FC236}">
                <a16:creationId xmlns:a16="http://schemas.microsoft.com/office/drawing/2014/main" id="{05C2795E-24BA-48A6-93D5-EF9657CF7A85}"/>
              </a:ext>
            </a:extLst>
          </p:cNvPr>
          <p:cNvCxnSpPr>
            <a:cxnSpLocks/>
            <a:stCxn id="32" idx="0"/>
          </p:cNvCxnSpPr>
          <p:nvPr/>
        </p:nvCxnSpPr>
        <p:spPr>
          <a:xfrm flipH="1" flipV="1">
            <a:off x="3700263" y="4178012"/>
            <a:ext cx="2015" cy="448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027B8A-1FC2-4B72-AE71-1AA0D26BF876}"/>
              </a:ext>
            </a:extLst>
          </p:cNvPr>
          <p:cNvCxnSpPr>
            <a:cxnSpLocks/>
            <a:stCxn id="33" idx="0"/>
          </p:cNvCxnSpPr>
          <p:nvPr/>
        </p:nvCxnSpPr>
        <p:spPr>
          <a:xfrm flipH="1" flipV="1">
            <a:off x="5130727" y="4172442"/>
            <a:ext cx="6451" cy="14814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194D55D-CDC3-4F1F-8682-0F01BBEB8798}"/>
              </a:ext>
            </a:extLst>
          </p:cNvPr>
          <p:cNvSpPr/>
          <p:nvPr/>
        </p:nvSpPr>
        <p:spPr>
          <a:xfrm>
            <a:off x="2944866" y="4531245"/>
            <a:ext cx="1510794" cy="707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itle 1">
            <a:extLst>
              <a:ext uri="{FF2B5EF4-FFF2-40B4-BE49-F238E27FC236}">
                <a16:creationId xmlns:a16="http://schemas.microsoft.com/office/drawing/2014/main" id="{260C3330-BFFB-4C50-84EA-B28CFEC6189D}"/>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(4) Solar costs</a:t>
            </a:r>
          </a:p>
        </p:txBody>
      </p:sp>
      <p:pic>
        <p:nvPicPr>
          <p:cNvPr id="29" name="Picture 28">
            <a:extLst>
              <a:ext uri="{FF2B5EF4-FFF2-40B4-BE49-F238E27FC236}">
                <a16:creationId xmlns:a16="http://schemas.microsoft.com/office/drawing/2014/main" id="{3E0C7F74-3BE6-4C9A-99D7-267264C797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371" y="1299922"/>
            <a:ext cx="6258560" cy="4181475"/>
          </a:xfrm>
          <a:prstGeom prst="rect">
            <a:avLst/>
          </a:prstGeom>
          <a:noFill/>
          <a:ln>
            <a:noFill/>
          </a:ln>
        </p:spPr>
      </p:pic>
    </p:spTree>
    <p:extLst>
      <p:ext uri="{BB962C8B-B14F-4D97-AF65-F5344CB8AC3E}">
        <p14:creationId xmlns:p14="http://schemas.microsoft.com/office/powerpoint/2010/main" val="32826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14</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23">
            <a:extLst>
              <a:ext uri="{FF2B5EF4-FFF2-40B4-BE49-F238E27FC236}">
                <a16:creationId xmlns:a16="http://schemas.microsoft.com/office/drawing/2014/main" id="{33B13A1D-224A-4205-B0D6-CD6B558DC60A}"/>
              </a:ext>
            </a:extLst>
          </p:cNvPr>
          <p:cNvSpPr txBox="1"/>
          <p:nvPr/>
        </p:nvSpPr>
        <p:spPr>
          <a:xfrm>
            <a:off x="3163054" y="4626660"/>
            <a:ext cx="1078449" cy="516587"/>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33" name="Text Box 223">
            <a:extLst>
              <a:ext uri="{FF2B5EF4-FFF2-40B4-BE49-F238E27FC236}">
                <a16:creationId xmlns:a16="http://schemas.microsoft.com/office/drawing/2014/main" id="{B8E78BC9-9A8E-4BEF-AC99-9091E5047B8F}"/>
              </a:ext>
            </a:extLst>
          </p:cNvPr>
          <p:cNvSpPr txBox="1"/>
          <p:nvPr/>
        </p:nvSpPr>
        <p:spPr>
          <a:xfrm>
            <a:off x="4178355" y="5654031"/>
            <a:ext cx="1917645" cy="58211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34" name="Straight Arrow Connector 33">
            <a:extLst>
              <a:ext uri="{FF2B5EF4-FFF2-40B4-BE49-F238E27FC236}">
                <a16:creationId xmlns:a16="http://schemas.microsoft.com/office/drawing/2014/main" id="{05C2795E-24BA-48A6-93D5-EF9657CF7A85}"/>
              </a:ext>
            </a:extLst>
          </p:cNvPr>
          <p:cNvCxnSpPr>
            <a:cxnSpLocks/>
            <a:stCxn id="32" idx="0"/>
          </p:cNvCxnSpPr>
          <p:nvPr/>
        </p:nvCxnSpPr>
        <p:spPr>
          <a:xfrm flipH="1" flipV="1">
            <a:off x="3700263" y="4178012"/>
            <a:ext cx="2015" cy="448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027B8A-1FC2-4B72-AE71-1AA0D26BF876}"/>
              </a:ext>
            </a:extLst>
          </p:cNvPr>
          <p:cNvCxnSpPr>
            <a:cxnSpLocks/>
            <a:stCxn id="33" idx="0"/>
          </p:cNvCxnSpPr>
          <p:nvPr/>
        </p:nvCxnSpPr>
        <p:spPr>
          <a:xfrm flipH="1" flipV="1">
            <a:off x="5130727" y="4172442"/>
            <a:ext cx="6451" cy="14814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82C792C-AD75-4337-890B-8B9C2A527458}"/>
              </a:ext>
            </a:extLst>
          </p:cNvPr>
          <p:cNvPicPr/>
          <p:nvPr/>
        </p:nvPicPr>
        <p:blipFill>
          <a:blip r:embed="rId2">
            <a:extLst>
              <a:ext uri="{28A0092B-C50C-407E-A947-70E740481C1C}">
                <a14:useLocalDpi xmlns:a14="http://schemas.microsoft.com/office/drawing/2010/main" val="0"/>
              </a:ext>
            </a:extLst>
          </a:blip>
          <a:stretch>
            <a:fillRect/>
          </a:stretch>
        </p:blipFill>
        <p:spPr>
          <a:xfrm>
            <a:off x="5775428" y="1831241"/>
            <a:ext cx="6387464" cy="3455285"/>
          </a:xfrm>
          <a:prstGeom prst="rect">
            <a:avLst/>
          </a:prstGeom>
        </p:spPr>
      </p:pic>
      <p:sp>
        <p:nvSpPr>
          <p:cNvPr id="41" name="TextBox 40">
            <a:extLst>
              <a:ext uri="{FF2B5EF4-FFF2-40B4-BE49-F238E27FC236}">
                <a16:creationId xmlns:a16="http://schemas.microsoft.com/office/drawing/2014/main" id="{DFBFFF3A-98CD-43BE-94E2-88887DE3446A}"/>
              </a:ext>
            </a:extLst>
          </p:cNvPr>
          <p:cNvSpPr txBox="1"/>
          <p:nvPr/>
        </p:nvSpPr>
        <p:spPr>
          <a:xfrm>
            <a:off x="6209132" y="2200844"/>
            <a:ext cx="1249680" cy="369332"/>
          </a:xfrm>
          <a:prstGeom prst="rect">
            <a:avLst/>
          </a:prstGeom>
          <a:noFill/>
        </p:spPr>
        <p:txBody>
          <a:bodyPr wrap="square" rtlCol="0">
            <a:spAutoFit/>
          </a:bodyPr>
          <a:lstStyle/>
          <a:p>
            <a:r>
              <a:rPr lang="en-NZ" dirty="0"/>
              <a:t>$1.8 $/Wp</a:t>
            </a:r>
          </a:p>
        </p:txBody>
      </p:sp>
      <p:sp>
        <p:nvSpPr>
          <p:cNvPr id="42" name="TextBox 41">
            <a:extLst>
              <a:ext uri="{FF2B5EF4-FFF2-40B4-BE49-F238E27FC236}">
                <a16:creationId xmlns:a16="http://schemas.microsoft.com/office/drawing/2014/main" id="{97E37E6F-2A9C-4FD3-8F3A-8B44042F98BF}"/>
              </a:ext>
            </a:extLst>
          </p:cNvPr>
          <p:cNvSpPr txBox="1"/>
          <p:nvPr/>
        </p:nvSpPr>
        <p:spPr>
          <a:xfrm>
            <a:off x="5944972" y="4067401"/>
            <a:ext cx="1249680" cy="369332"/>
          </a:xfrm>
          <a:prstGeom prst="rect">
            <a:avLst/>
          </a:prstGeom>
          <a:noFill/>
        </p:spPr>
        <p:txBody>
          <a:bodyPr wrap="square" rtlCol="0">
            <a:spAutoFit/>
          </a:bodyPr>
          <a:lstStyle/>
          <a:p>
            <a:r>
              <a:rPr lang="en-NZ" dirty="0"/>
              <a:t>$1.1 $/Wp</a:t>
            </a:r>
          </a:p>
        </p:txBody>
      </p:sp>
      <p:sp>
        <p:nvSpPr>
          <p:cNvPr id="43" name="TextBox 42">
            <a:extLst>
              <a:ext uri="{FF2B5EF4-FFF2-40B4-BE49-F238E27FC236}">
                <a16:creationId xmlns:a16="http://schemas.microsoft.com/office/drawing/2014/main" id="{A2043FBF-D690-4501-AE67-2C2B9538D64F}"/>
              </a:ext>
            </a:extLst>
          </p:cNvPr>
          <p:cNvSpPr txBox="1"/>
          <p:nvPr/>
        </p:nvSpPr>
        <p:spPr>
          <a:xfrm>
            <a:off x="11082756" y="3820567"/>
            <a:ext cx="1249680" cy="369332"/>
          </a:xfrm>
          <a:prstGeom prst="rect">
            <a:avLst/>
          </a:prstGeom>
          <a:noFill/>
        </p:spPr>
        <p:txBody>
          <a:bodyPr wrap="square" rtlCol="0">
            <a:spAutoFit/>
          </a:bodyPr>
          <a:lstStyle/>
          <a:p>
            <a:r>
              <a:rPr lang="en-NZ" dirty="0"/>
              <a:t>$0.7 $/Wp</a:t>
            </a:r>
          </a:p>
        </p:txBody>
      </p:sp>
      <p:sp>
        <p:nvSpPr>
          <p:cNvPr id="44" name="TextBox 43">
            <a:extLst>
              <a:ext uri="{FF2B5EF4-FFF2-40B4-BE49-F238E27FC236}">
                <a16:creationId xmlns:a16="http://schemas.microsoft.com/office/drawing/2014/main" id="{29EFB4DE-569C-4FCD-B8D9-FD95FB1DBD35}"/>
              </a:ext>
            </a:extLst>
          </p:cNvPr>
          <p:cNvSpPr txBox="1"/>
          <p:nvPr/>
        </p:nvSpPr>
        <p:spPr>
          <a:xfrm>
            <a:off x="11082756" y="4663138"/>
            <a:ext cx="1249680" cy="369332"/>
          </a:xfrm>
          <a:prstGeom prst="rect">
            <a:avLst/>
          </a:prstGeom>
          <a:noFill/>
        </p:spPr>
        <p:txBody>
          <a:bodyPr wrap="square" rtlCol="0">
            <a:spAutoFit/>
          </a:bodyPr>
          <a:lstStyle/>
          <a:p>
            <a:r>
              <a:rPr lang="en-NZ" dirty="0"/>
              <a:t>$0.4 $/Wp</a:t>
            </a:r>
          </a:p>
        </p:txBody>
      </p:sp>
      <p:sp>
        <p:nvSpPr>
          <p:cNvPr id="46" name="Oval 45">
            <a:extLst>
              <a:ext uri="{FF2B5EF4-FFF2-40B4-BE49-F238E27FC236}">
                <a16:creationId xmlns:a16="http://schemas.microsoft.com/office/drawing/2014/main" id="{33F9E68A-CF63-4B0D-91A3-7FA6531CE7FD}"/>
              </a:ext>
            </a:extLst>
          </p:cNvPr>
          <p:cNvSpPr/>
          <p:nvPr/>
        </p:nvSpPr>
        <p:spPr>
          <a:xfrm>
            <a:off x="2944866" y="4531245"/>
            <a:ext cx="1510794" cy="707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Title 1">
            <a:extLst>
              <a:ext uri="{FF2B5EF4-FFF2-40B4-BE49-F238E27FC236}">
                <a16:creationId xmlns:a16="http://schemas.microsoft.com/office/drawing/2014/main" id="{90F94991-5662-45FD-B505-6E4722C01FA0}"/>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(4) Solar costs</a:t>
            </a:r>
          </a:p>
        </p:txBody>
      </p:sp>
    </p:spTree>
    <p:extLst>
      <p:ext uri="{BB962C8B-B14F-4D97-AF65-F5344CB8AC3E}">
        <p14:creationId xmlns:p14="http://schemas.microsoft.com/office/powerpoint/2010/main" val="21255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15</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pic>
        <p:nvPicPr>
          <p:cNvPr id="21" name="Picture 20" descr="A picture containing device, clock&#10;&#10;Description automatically generated">
            <a:extLst>
              <a:ext uri="{FF2B5EF4-FFF2-40B4-BE49-F238E27FC236}">
                <a16:creationId xmlns:a16="http://schemas.microsoft.com/office/drawing/2014/main" id="{434861E1-AD4E-4E6B-8F36-A77E19BAC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855" y="1903493"/>
            <a:ext cx="4507417" cy="3051013"/>
          </a:xfrm>
          <a:prstGeom prst="rect">
            <a:avLst/>
          </a:prstGeom>
        </p:spPr>
      </p:pic>
      <p:pic>
        <p:nvPicPr>
          <p:cNvPr id="22" name="Picture 21" descr="A close up of a logo&#10;&#10;Description automatically generated">
            <a:extLst>
              <a:ext uri="{FF2B5EF4-FFF2-40B4-BE49-F238E27FC236}">
                <a16:creationId xmlns:a16="http://schemas.microsoft.com/office/drawing/2014/main" id="{05C2A62B-A1E7-4B22-9DDE-AD612B5A2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411" y="1903493"/>
            <a:ext cx="4376734" cy="3051013"/>
          </a:xfrm>
          <a:prstGeom prst="rect">
            <a:avLst/>
          </a:prstGeom>
        </p:spPr>
      </p:pic>
      <p:sp>
        <p:nvSpPr>
          <p:cNvPr id="24" name="Title 1">
            <a:extLst>
              <a:ext uri="{FF2B5EF4-FFF2-40B4-BE49-F238E27FC236}">
                <a16:creationId xmlns:a16="http://schemas.microsoft.com/office/drawing/2014/main" id="{955C75F8-7E21-4BAE-AD83-678DAA899B6D}"/>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(4) Solar costs</a:t>
            </a:r>
          </a:p>
        </p:txBody>
      </p:sp>
    </p:spTree>
    <p:extLst>
      <p:ext uri="{BB962C8B-B14F-4D97-AF65-F5344CB8AC3E}">
        <p14:creationId xmlns:p14="http://schemas.microsoft.com/office/powerpoint/2010/main" val="225717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16</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23">
            <a:extLst>
              <a:ext uri="{FF2B5EF4-FFF2-40B4-BE49-F238E27FC236}">
                <a16:creationId xmlns:a16="http://schemas.microsoft.com/office/drawing/2014/main" id="{33B13A1D-224A-4205-B0D6-CD6B558DC60A}"/>
              </a:ext>
            </a:extLst>
          </p:cNvPr>
          <p:cNvSpPr txBox="1"/>
          <p:nvPr/>
        </p:nvSpPr>
        <p:spPr>
          <a:xfrm>
            <a:off x="3163054" y="4626660"/>
            <a:ext cx="1078449" cy="516587"/>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33" name="Text Box 223">
            <a:extLst>
              <a:ext uri="{FF2B5EF4-FFF2-40B4-BE49-F238E27FC236}">
                <a16:creationId xmlns:a16="http://schemas.microsoft.com/office/drawing/2014/main" id="{B8E78BC9-9A8E-4BEF-AC99-9091E5047B8F}"/>
              </a:ext>
            </a:extLst>
          </p:cNvPr>
          <p:cNvSpPr txBox="1"/>
          <p:nvPr/>
        </p:nvSpPr>
        <p:spPr>
          <a:xfrm>
            <a:off x="4178355" y="5654031"/>
            <a:ext cx="1917645" cy="58211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34" name="Straight Arrow Connector 33">
            <a:extLst>
              <a:ext uri="{FF2B5EF4-FFF2-40B4-BE49-F238E27FC236}">
                <a16:creationId xmlns:a16="http://schemas.microsoft.com/office/drawing/2014/main" id="{05C2795E-24BA-48A6-93D5-EF9657CF7A85}"/>
              </a:ext>
            </a:extLst>
          </p:cNvPr>
          <p:cNvCxnSpPr>
            <a:cxnSpLocks/>
            <a:stCxn id="32" idx="0"/>
          </p:cNvCxnSpPr>
          <p:nvPr/>
        </p:nvCxnSpPr>
        <p:spPr>
          <a:xfrm flipH="1" flipV="1">
            <a:off x="3700263" y="4178012"/>
            <a:ext cx="2015" cy="448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027B8A-1FC2-4B72-AE71-1AA0D26BF876}"/>
              </a:ext>
            </a:extLst>
          </p:cNvPr>
          <p:cNvCxnSpPr>
            <a:cxnSpLocks/>
            <a:stCxn id="33" idx="0"/>
          </p:cNvCxnSpPr>
          <p:nvPr/>
        </p:nvCxnSpPr>
        <p:spPr>
          <a:xfrm flipH="1" flipV="1">
            <a:off x="5130727" y="4172442"/>
            <a:ext cx="6451" cy="14814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223">
            <a:extLst>
              <a:ext uri="{FF2B5EF4-FFF2-40B4-BE49-F238E27FC236}">
                <a16:creationId xmlns:a16="http://schemas.microsoft.com/office/drawing/2014/main" id="{6FB5E8A6-561C-495B-BFC3-18AA64326A8B}"/>
              </a:ext>
            </a:extLst>
          </p:cNvPr>
          <p:cNvSpPr txBox="1"/>
          <p:nvPr/>
        </p:nvSpPr>
        <p:spPr>
          <a:xfrm>
            <a:off x="3581750" y="1706912"/>
            <a:ext cx="1775770" cy="501859"/>
          </a:xfrm>
          <a:prstGeom prst="rect">
            <a:avLst/>
          </a:prstGeom>
          <a:solidFill>
            <a:schemeClr val="tx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Electricity prices by location </a:t>
            </a:r>
          </a:p>
        </p:txBody>
      </p:sp>
      <p:cxnSp>
        <p:nvCxnSpPr>
          <p:cNvPr id="30" name="Straight Arrow Connector 29">
            <a:extLst>
              <a:ext uri="{FF2B5EF4-FFF2-40B4-BE49-F238E27FC236}">
                <a16:creationId xmlns:a16="http://schemas.microsoft.com/office/drawing/2014/main" id="{A6075D50-17DB-4964-81D0-376E0D54D3CD}"/>
              </a:ext>
            </a:extLst>
          </p:cNvPr>
          <p:cNvCxnSpPr/>
          <p:nvPr/>
        </p:nvCxnSpPr>
        <p:spPr>
          <a:xfrm>
            <a:off x="4141775" y="2213615"/>
            <a:ext cx="0" cy="9355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1662600D-3E13-44C0-99BE-C4A17A5AA063}"/>
              </a:ext>
            </a:extLst>
          </p:cNvPr>
          <p:cNvSpPr/>
          <p:nvPr/>
        </p:nvSpPr>
        <p:spPr>
          <a:xfrm>
            <a:off x="3183518" y="1565227"/>
            <a:ext cx="2572233" cy="7859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Title 1">
            <a:extLst>
              <a:ext uri="{FF2B5EF4-FFF2-40B4-BE49-F238E27FC236}">
                <a16:creationId xmlns:a16="http://schemas.microsoft.com/office/drawing/2014/main" id="{47BFFCDF-B6BC-4F9A-8389-9DB40A45BF5E}"/>
              </a:ext>
            </a:extLst>
          </p:cNvPr>
          <p:cNvSpPr txBox="1">
            <a:spLocks/>
          </p:cNvSpPr>
          <p:nvPr/>
        </p:nvSpPr>
        <p:spPr>
          <a:xfrm>
            <a:off x="2832810" y="53503"/>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(5) Electricity prices by location</a:t>
            </a:r>
          </a:p>
        </p:txBody>
      </p:sp>
    </p:spTree>
    <p:extLst>
      <p:ext uri="{BB962C8B-B14F-4D97-AF65-F5344CB8AC3E}">
        <p14:creationId xmlns:p14="http://schemas.microsoft.com/office/powerpoint/2010/main" val="16337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17</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 Box 223">
            <a:extLst>
              <a:ext uri="{FF2B5EF4-FFF2-40B4-BE49-F238E27FC236}">
                <a16:creationId xmlns:a16="http://schemas.microsoft.com/office/drawing/2014/main" id="{01D80442-9A97-44EC-8FAD-82D327A26C2F}"/>
              </a:ext>
            </a:extLst>
          </p:cNvPr>
          <p:cNvSpPr txBox="1"/>
          <p:nvPr/>
        </p:nvSpPr>
        <p:spPr>
          <a:xfrm>
            <a:off x="2875404" y="991493"/>
            <a:ext cx="2443758" cy="603518"/>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cxnSp>
        <p:nvCxnSpPr>
          <p:cNvPr id="26" name="Straight Arrow Connector 25">
            <a:extLst>
              <a:ext uri="{FF2B5EF4-FFF2-40B4-BE49-F238E27FC236}">
                <a16:creationId xmlns:a16="http://schemas.microsoft.com/office/drawing/2014/main" id="{174ACE09-4120-405A-85FC-AEADD18359DB}"/>
              </a:ext>
            </a:extLst>
          </p:cNvPr>
          <p:cNvCxnSpPr/>
          <p:nvPr/>
        </p:nvCxnSpPr>
        <p:spPr>
          <a:xfrm>
            <a:off x="3144546" y="1592079"/>
            <a:ext cx="0" cy="15572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C7C5E1-0D4C-4764-803A-86D19AEA73DB}"/>
              </a:ext>
            </a:extLst>
          </p:cNvPr>
          <p:cNvCxnSpPr>
            <a:cxnSpLocks/>
            <a:endCxn id="25" idx="1"/>
          </p:cNvCxnSpPr>
          <p:nvPr/>
        </p:nvCxnSpPr>
        <p:spPr>
          <a:xfrm flipV="1">
            <a:off x="2649433" y="1293252"/>
            <a:ext cx="225971" cy="7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23">
            <a:extLst>
              <a:ext uri="{FF2B5EF4-FFF2-40B4-BE49-F238E27FC236}">
                <a16:creationId xmlns:a16="http://schemas.microsoft.com/office/drawing/2014/main" id="{33B13A1D-224A-4205-B0D6-CD6B558DC60A}"/>
              </a:ext>
            </a:extLst>
          </p:cNvPr>
          <p:cNvSpPr txBox="1"/>
          <p:nvPr/>
        </p:nvSpPr>
        <p:spPr>
          <a:xfrm>
            <a:off x="3163054" y="4626660"/>
            <a:ext cx="1078449" cy="516587"/>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33" name="Text Box 223">
            <a:extLst>
              <a:ext uri="{FF2B5EF4-FFF2-40B4-BE49-F238E27FC236}">
                <a16:creationId xmlns:a16="http://schemas.microsoft.com/office/drawing/2014/main" id="{B8E78BC9-9A8E-4BEF-AC99-9091E5047B8F}"/>
              </a:ext>
            </a:extLst>
          </p:cNvPr>
          <p:cNvSpPr txBox="1"/>
          <p:nvPr/>
        </p:nvSpPr>
        <p:spPr>
          <a:xfrm>
            <a:off x="4178355" y="5654031"/>
            <a:ext cx="1917645" cy="58211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34" name="Straight Arrow Connector 33">
            <a:extLst>
              <a:ext uri="{FF2B5EF4-FFF2-40B4-BE49-F238E27FC236}">
                <a16:creationId xmlns:a16="http://schemas.microsoft.com/office/drawing/2014/main" id="{05C2795E-24BA-48A6-93D5-EF9657CF7A85}"/>
              </a:ext>
            </a:extLst>
          </p:cNvPr>
          <p:cNvCxnSpPr>
            <a:cxnSpLocks/>
            <a:stCxn id="32" idx="0"/>
          </p:cNvCxnSpPr>
          <p:nvPr/>
        </p:nvCxnSpPr>
        <p:spPr>
          <a:xfrm flipH="1" flipV="1">
            <a:off x="3700263" y="4178012"/>
            <a:ext cx="2015" cy="448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027B8A-1FC2-4B72-AE71-1AA0D26BF876}"/>
              </a:ext>
            </a:extLst>
          </p:cNvPr>
          <p:cNvCxnSpPr>
            <a:cxnSpLocks/>
            <a:stCxn id="33" idx="0"/>
          </p:cNvCxnSpPr>
          <p:nvPr/>
        </p:nvCxnSpPr>
        <p:spPr>
          <a:xfrm flipH="1" flipV="1">
            <a:off x="5130727" y="4172442"/>
            <a:ext cx="6451" cy="14814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223">
            <a:extLst>
              <a:ext uri="{FF2B5EF4-FFF2-40B4-BE49-F238E27FC236}">
                <a16:creationId xmlns:a16="http://schemas.microsoft.com/office/drawing/2014/main" id="{6FB5E8A6-561C-495B-BFC3-18AA64326A8B}"/>
              </a:ext>
            </a:extLst>
          </p:cNvPr>
          <p:cNvSpPr txBox="1"/>
          <p:nvPr/>
        </p:nvSpPr>
        <p:spPr>
          <a:xfrm>
            <a:off x="3581750" y="1706912"/>
            <a:ext cx="1775770" cy="501859"/>
          </a:xfrm>
          <a:prstGeom prst="rect">
            <a:avLst/>
          </a:prstGeom>
          <a:solidFill>
            <a:schemeClr val="tx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Electricity prices by location </a:t>
            </a:r>
          </a:p>
        </p:txBody>
      </p:sp>
      <p:cxnSp>
        <p:nvCxnSpPr>
          <p:cNvPr id="30" name="Straight Arrow Connector 29">
            <a:extLst>
              <a:ext uri="{FF2B5EF4-FFF2-40B4-BE49-F238E27FC236}">
                <a16:creationId xmlns:a16="http://schemas.microsoft.com/office/drawing/2014/main" id="{A6075D50-17DB-4964-81D0-376E0D54D3CD}"/>
              </a:ext>
            </a:extLst>
          </p:cNvPr>
          <p:cNvCxnSpPr/>
          <p:nvPr/>
        </p:nvCxnSpPr>
        <p:spPr>
          <a:xfrm>
            <a:off x="4141775" y="2213615"/>
            <a:ext cx="0" cy="9355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950ED32-8615-42A9-B470-11F6A76C2EB6}"/>
              </a:ext>
            </a:extLst>
          </p:cNvPr>
          <p:cNvPicPr>
            <a:picLocks noChangeAspect="1"/>
          </p:cNvPicPr>
          <p:nvPr/>
        </p:nvPicPr>
        <p:blipFill>
          <a:blip r:embed="rId2"/>
          <a:stretch>
            <a:fillRect/>
          </a:stretch>
        </p:blipFill>
        <p:spPr>
          <a:xfrm>
            <a:off x="5742594" y="1218699"/>
            <a:ext cx="6472293" cy="4226998"/>
          </a:xfrm>
          <a:prstGeom prst="rect">
            <a:avLst/>
          </a:prstGeom>
        </p:spPr>
      </p:pic>
      <p:sp>
        <p:nvSpPr>
          <p:cNvPr id="31" name="Oval 30">
            <a:extLst>
              <a:ext uri="{FF2B5EF4-FFF2-40B4-BE49-F238E27FC236}">
                <a16:creationId xmlns:a16="http://schemas.microsoft.com/office/drawing/2014/main" id="{790518BF-8053-4B24-90F5-A243AB1E107F}"/>
              </a:ext>
            </a:extLst>
          </p:cNvPr>
          <p:cNvSpPr/>
          <p:nvPr/>
        </p:nvSpPr>
        <p:spPr>
          <a:xfrm>
            <a:off x="3183518" y="1565227"/>
            <a:ext cx="2572233" cy="7859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itle 1">
            <a:extLst>
              <a:ext uri="{FF2B5EF4-FFF2-40B4-BE49-F238E27FC236}">
                <a16:creationId xmlns:a16="http://schemas.microsoft.com/office/drawing/2014/main" id="{AA2DB5A2-BFA4-403E-8BCA-F81377165633}"/>
              </a:ext>
            </a:extLst>
          </p:cNvPr>
          <p:cNvSpPr txBox="1">
            <a:spLocks/>
          </p:cNvSpPr>
          <p:nvPr/>
        </p:nvSpPr>
        <p:spPr>
          <a:xfrm>
            <a:off x="2832810" y="53503"/>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(5) Electricity prices by location</a:t>
            </a:r>
          </a:p>
        </p:txBody>
      </p:sp>
      <p:pic>
        <p:nvPicPr>
          <p:cNvPr id="8" name="Picture 7">
            <a:extLst>
              <a:ext uri="{FF2B5EF4-FFF2-40B4-BE49-F238E27FC236}">
                <a16:creationId xmlns:a16="http://schemas.microsoft.com/office/drawing/2014/main" id="{7DCE1B60-7FFE-4EB5-85A6-9F1E3595D4E2}"/>
              </a:ext>
            </a:extLst>
          </p:cNvPr>
          <p:cNvPicPr>
            <a:picLocks noChangeAspect="1"/>
          </p:cNvPicPr>
          <p:nvPr/>
        </p:nvPicPr>
        <p:blipFill>
          <a:blip r:embed="rId3"/>
          <a:stretch>
            <a:fillRect/>
          </a:stretch>
        </p:blipFill>
        <p:spPr>
          <a:xfrm>
            <a:off x="7371437" y="463941"/>
            <a:ext cx="2505075" cy="685800"/>
          </a:xfrm>
          <a:prstGeom prst="rect">
            <a:avLst/>
          </a:prstGeom>
        </p:spPr>
      </p:pic>
      <p:sp>
        <p:nvSpPr>
          <p:cNvPr id="9" name="Rectangle 8">
            <a:extLst>
              <a:ext uri="{FF2B5EF4-FFF2-40B4-BE49-F238E27FC236}">
                <a16:creationId xmlns:a16="http://schemas.microsoft.com/office/drawing/2014/main" id="{3BD30382-436C-40AD-A4DA-E76E1418BAEA}"/>
              </a:ext>
            </a:extLst>
          </p:cNvPr>
          <p:cNvSpPr/>
          <p:nvPr/>
        </p:nvSpPr>
        <p:spPr>
          <a:xfrm>
            <a:off x="9835436" y="931246"/>
            <a:ext cx="293530" cy="12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8091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18</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6" name="Text Box 223">
              <a:extLst>
                <a:ext uri="{FF2B5EF4-FFF2-40B4-BE49-F238E27FC236}">
                  <a16:creationId xmlns:a16="http://schemas.microsoft.com/office/drawing/2014/main" id="{B614B74B-FC08-4079-8071-A051EF503180}"/>
                </a:ext>
              </a:extLst>
            </p:cNvPr>
            <p:cNvSpPr txBox="1"/>
            <p:nvPr/>
          </p:nvSpPr>
          <p:spPr>
            <a:xfrm>
              <a:off x="2558986" y="812800"/>
              <a:ext cx="2221294" cy="548766"/>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223">
              <a:extLst>
                <a:ext uri="{FF2B5EF4-FFF2-40B4-BE49-F238E27FC236}">
                  <a16:creationId xmlns:a16="http://schemas.microsoft.com/office/drawing/2014/main" id="{4317BB89-81C4-4DAB-9F35-EBAD5168DAAC}"/>
                </a:ext>
              </a:extLst>
            </p:cNvPr>
            <p:cNvSpPr txBox="1"/>
            <p:nvPr/>
          </p:nvSpPr>
          <p:spPr>
            <a:xfrm>
              <a:off x="2820450" y="4118181"/>
              <a:ext cx="980274" cy="46972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21" name="Text Box 223">
              <a:extLst>
                <a:ext uri="{FF2B5EF4-FFF2-40B4-BE49-F238E27FC236}">
                  <a16:creationId xmlns:a16="http://schemas.microsoft.com/office/drawing/2014/main" id="{FEC11B16-F70F-4975-930B-7E09D4780EE3}"/>
                </a:ext>
              </a:extLst>
            </p:cNvPr>
            <p:cNvSpPr txBox="1"/>
            <p:nvPr/>
          </p:nvSpPr>
          <p:spPr>
            <a:xfrm>
              <a:off x="3201031" y="1463315"/>
              <a:ext cx="1614115" cy="456330"/>
            </a:xfrm>
            <a:prstGeom prst="rect">
              <a:avLst/>
            </a:prstGeom>
            <a:solidFill>
              <a:schemeClr val="tx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Electricity prices by location </a:t>
              </a:r>
            </a:p>
          </p:txBody>
        </p:sp>
        <p:sp>
          <p:nvSpPr>
            <p:cNvPr id="22" name="Text Box 223">
              <a:extLst>
                <a:ext uri="{FF2B5EF4-FFF2-40B4-BE49-F238E27FC236}">
                  <a16:creationId xmlns:a16="http://schemas.microsoft.com/office/drawing/2014/main" id="{530B49B3-2DE7-4B8E-A298-C1FA093B4989}"/>
                </a:ext>
              </a:extLst>
            </p:cNvPr>
            <p:cNvSpPr txBox="1"/>
            <p:nvPr/>
          </p:nvSpPr>
          <p:spPr>
            <a:xfrm>
              <a:off x="3743325" y="5052348"/>
              <a:ext cx="1743075" cy="52930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19629A-44C7-4DFA-A90F-587FFE571F51}"/>
                </a:ext>
              </a:extLst>
            </p:cNvPr>
            <p:cNvCxnSpPr/>
            <p:nvPr/>
          </p:nvCxnSpPr>
          <p:spPr>
            <a:xfrm>
              <a:off x="2803627" y="1358900"/>
              <a:ext cx="0" cy="141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35972B-2E0E-4BAA-816D-E18E5F2E6E63}"/>
                </a:ext>
              </a:extLst>
            </p:cNvPr>
            <p:cNvCxnSpPr/>
            <p:nvPr/>
          </p:nvCxnSpPr>
          <p:spPr>
            <a:xfrm>
              <a:off x="3710075" y="1924050"/>
              <a:ext cx="0" cy="8507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75A54F-D041-4C91-9E17-C392B3F1CF23}"/>
                </a:ext>
              </a:extLst>
            </p:cNvPr>
            <p:cNvCxnSpPr>
              <a:cxnSpLocks/>
              <a:stCxn id="20" idx="0"/>
            </p:cNvCxnSpPr>
            <p:nvPr/>
          </p:nvCxnSpPr>
          <p:spPr>
            <a:xfrm flipH="1" flipV="1">
              <a:off x="3308755" y="3710235"/>
              <a:ext cx="1832" cy="4078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82FFD18-B655-4F01-AD27-2CBCACCFA47A}"/>
                </a:ext>
              </a:extLst>
            </p:cNvPr>
            <p:cNvCxnSpPr>
              <a:cxnSpLocks/>
              <a:stCxn id="22" idx="0"/>
            </p:cNvCxnSpPr>
            <p:nvPr/>
          </p:nvCxnSpPr>
          <p:spPr>
            <a:xfrm flipH="1" flipV="1">
              <a:off x="4608999" y="3705170"/>
              <a:ext cx="5864" cy="1347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9C495CE-E223-432D-BFA2-0B1A59541AD4}"/>
                </a:ext>
              </a:extLst>
            </p:cNvPr>
            <p:cNvCxnSpPr>
              <a:cxnSpLocks/>
              <a:stCxn id="14" idx="3"/>
              <a:endCxn id="16" idx="1"/>
            </p:cNvCxnSpPr>
            <p:nvPr/>
          </p:nvCxnSpPr>
          <p:spPr>
            <a:xfrm flipV="1">
              <a:off x="2353586" y="1087183"/>
              <a:ext cx="205400" cy="7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223">
              <a:extLst>
                <a:ext uri="{FF2B5EF4-FFF2-40B4-BE49-F238E27FC236}">
                  <a16:creationId xmlns:a16="http://schemas.microsoft.com/office/drawing/2014/main" id="{E26F3FA7-17E2-499F-8FD4-04919AD371D8}"/>
                </a:ext>
              </a:extLst>
            </p:cNvPr>
            <p:cNvSpPr txBox="1"/>
            <p:nvPr/>
          </p:nvSpPr>
          <p:spPr>
            <a:xfrm>
              <a:off x="4053501" y="2078394"/>
              <a:ext cx="1109049" cy="455930"/>
            </a:xfrm>
            <a:prstGeom prst="rect">
              <a:avLst/>
            </a:prstGeom>
            <a:solidFill>
              <a:srgbClr val="63252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Economic assumptions</a:t>
              </a:r>
            </a:p>
          </p:txBody>
        </p:sp>
        <p:cxnSp>
          <p:nvCxnSpPr>
            <p:cNvPr id="32" name="Straight Arrow Connector 31">
              <a:extLst>
                <a:ext uri="{FF2B5EF4-FFF2-40B4-BE49-F238E27FC236}">
                  <a16:creationId xmlns:a16="http://schemas.microsoft.com/office/drawing/2014/main" id="{C98D23DB-ABF6-4108-A234-108D7A3C90DA}"/>
                </a:ext>
              </a:extLst>
            </p:cNvPr>
            <p:cNvCxnSpPr/>
            <p:nvPr/>
          </p:nvCxnSpPr>
          <p:spPr>
            <a:xfrm>
              <a:off x="4522765" y="2533310"/>
              <a:ext cx="0" cy="250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E7DB2437-4A05-4B58-A363-A63194547B16}"/>
              </a:ext>
            </a:extLst>
          </p:cNvPr>
          <p:cNvSpPr/>
          <p:nvPr/>
        </p:nvSpPr>
        <p:spPr>
          <a:xfrm>
            <a:off x="4435366" y="2250295"/>
            <a:ext cx="1408381" cy="7859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Title 1">
            <a:extLst>
              <a:ext uri="{FF2B5EF4-FFF2-40B4-BE49-F238E27FC236}">
                <a16:creationId xmlns:a16="http://schemas.microsoft.com/office/drawing/2014/main" id="{D3867C3F-9758-472E-975D-8F359DDFE612}"/>
              </a:ext>
            </a:extLst>
          </p:cNvPr>
          <p:cNvSpPr txBox="1">
            <a:spLocks/>
          </p:cNvSpPr>
          <p:nvPr/>
        </p:nvSpPr>
        <p:spPr>
          <a:xfrm>
            <a:off x="2832810" y="53503"/>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Economic model assumptions</a:t>
            </a:r>
          </a:p>
        </p:txBody>
      </p:sp>
    </p:spTree>
    <p:extLst>
      <p:ext uri="{BB962C8B-B14F-4D97-AF65-F5344CB8AC3E}">
        <p14:creationId xmlns:p14="http://schemas.microsoft.com/office/powerpoint/2010/main" val="41625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19</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6" name="Text Box 223">
              <a:extLst>
                <a:ext uri="{FF2B5EF4-FFF2-40B4-BE49-F238E27FC236}">
                  <a16:creationId xmlns:a16="http://schemas.microsoft.com/office/drawing/2014/main" id="{B614B74B-FC08-4079-8071-A051EF503180}"/>
                </a:ext>
              </a:extLst>
            </p:cNvPr>
            <p:cNvSpPr txBox="1"/>
            <p:nvPr/>
          </p:nvSpPr>
          <p:spPr>
            <a:xfrm>
              <a:off x="2558986" y="812800"/>
              <a:ext cx="2221294" cy="548766"/>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223">
              <a:extLst>
                <a:ext uri="{FF2B5EF4-FFF2-40B4-BE49-F238E27FC236}">
                  <a16:creationId xmlns:a16="http://schemas.microsoft.com/office/drawing/2014/main" id="{4317BB89-81C4-4DAB-9F35-EBAD5168DAAC}"/>
                </a:ext>
              </a:extLst>
            </p:cNvPr>
            <p:cNvSpPr txBox="1"/>
            <p:nvPr/>
          </p:nvSpPr>
          <p:spPr>
            <a:xfrm>
              <a:off x="2820450" y="4118181"/>
              <a:ext cx="980274" cy="46972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21" name="Text Box 223">
              <a:extLst>
                <a:ext uri="{FF2B5EF4-FFF2-40B4-BE49-F238E27FC236}">
                  <a16:creationId xmlns:a16="http://schemas.microsoft.com/office/drawing/2014/main" id="{FEC11B16-F70F-4975-930B-7E09D4780EE3}"/>
                </a:ext>
              </a:extLst>
            </p:cNvPr>
            <p:cNvSpPr txBox="1"/>
            <p:nvPr/>
          </p:nvSpPr>
          <p:spPr>
            <a:xfrm>
              <a:off x="3201031" y="1463315"/>
              <a:ext cx="1614115" cy="456330"/>
            </a:xfrm>
            <a:prstGeom prst="rect">
              <a:avLst/>
            </a:prstGeom>
            <a:solidFill>
              <a:schemeClr val="tx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Electricity prices by location </a:t>
              </a:r>
            </a:p>
          </p:txBody>
        </p:sp>
        <p:sp>
          <p:nvSpPr>
            <p:cNvPr id="22" name="Text Box 223">
              <a:extLst>
                <a:ext uri="{FF2B5EF4-FFF2-40B4-BE49-F238E27FC236}">
                  <a16:creationId xmlns:a16="http://schemas.microsoft.com/office/drawing/2014/main" id="{530B49B3-2DE7-4B8E-A298-C1FA093B4989}"/>
                </a:ext>
              </a:extLst>
            </p:cNvPr>
            <p:cNvSpPr txBox="1"/>
            <p:nvPr/>
          </p:nvSpPr>
          <p:spPr>
            <a:xfrm>
              <a:off x="3743325" y="5052348"/>
              <a:ext cx="1743075" cy="52930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19629A-44C7-4DFA-A90F-587FFE571F51}"/>
                </a:ext>
              </a:extLst>
            </p:cNvPr>
            <p:cNvCxnSpPr/>
            <p:nvPr/>
          </p:nvCxnSpPr>
          <p:spPr>
            <a:xfrm>
              <a:off x="2803627" y="1358900"/>
              <a:ext cx="0" cy="141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35972B-2E0E-4BAA-816D-E18E5F2E6E63}"/>
                </a:ext>
              </a:extLst>
            </p:cNvPr>
            <p:cNvCxnSpPr/>
            <p:nvPr/>
          </p:nvCxnSpPr>
          <p:spPr>
            <a:xfrm>
              <a:off x="3710075" y="1924050"/>
              <a:ext cx="0" cy="8507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75A54F-D041-4C91-9E17-C392B3F1CF23}"/>
                </a:ext>
              </a:extLst>
            </p:cNvPr>
            <p:cNvCxnSpPr>
              <a:cxnSpLocks/>
              <a:stCxn id="20" idx="0"/>
            </p:cNvCxnSpPr>
            <p:nvPr/>
          </p:nvCxnSpPr>
          <p:spPr>
            <a:xfrm flipH="1" flipV="1">
              <a:off x="3308755" y="3710235"/>
              <a:ext cx="1832" cy="4078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82FFD18-B655-4F01-AD27-2CBCACCFA47A}"/>
                </a:ext>
              </a:extLst>
            </p:cNvPr>
            <p:cNvCxnSpPr>
              <a:cxnSpLocks/>
              <a:stCxn id="22" idx="0"/>
            </p:cNvCxnSpPr>
            <p:nvPr/>
          </p:nvCxnSpPr>
          <p:spPr>
            <a:xfrm flipH="1" flipV="1">
              <a:off x="4608999" y="3705170"/>
              <a:ext cx="5864" cy="1347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9C495CE-E223-432D-BFA2-0B1A59541AD4}"/>
                </a:ext>
              </a:extLst>
            </p:cNvPr>
            <p:cNvCxnSpPr>
              <a:cxnSpLocks/>
              <a:stCxn id="14" idx="3"/>
              <a:endCxn id="16" idx="1"/>
            </p:cNvCxnSpPr>
            <p:nvPr/>
          </p:nvCxnSpPr>
          <p:spPr>
            <a:xfrm flipV="1">
              <a:off x="2353586" y="1087183"/>
              <a:ext cx="205400" cy="7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223">
              <a:extLst>
                <a:ext uri="{FF2B5EF4-FFF2-40B4-BE49-F238E27FC236}">
                  <a16:creationId xmlns:a16="http://schemas.microsoft.com/office/drawing/2014/main" id="{E26F3FA7-17E2-499F-8FD4-04919AD371D8}"/>
                </a:ext>
              </a:extLst>
            </p:cNvPr>
            <p:cNvSpPr txBox="1"/>
            <p:nvPr/>
          </p:nvSpPr>
          <p:spPr>
            <a:xfrm>
              <a:off x="4053501" y="2078394"/>
              <a:ext cx="1109049" cy="455930"/>
            </a:xfrm>
            <a:prstGeom prst="rect">
              <a:avLst/>
            </a:prstGeom>
            <a:solidFill>
              <a:srgbClr val="63252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Economic assumptions</a:t>
              </a:r>
            </a:p>
          </p:txBody>
        </p:sp>
        <p:cxnSp>
          <p:nvCxnSpPr>
            <p:cNvPr id="32" name="Straight Arrow Connector 31">
              <a:extLst>
                <a:ext uri="{FF2B5EF4-FFF2-40B4-BE49-F238E27FC236}">
                  <a16:creationId xmlns:a16="http://schemas.microsoft.com/office/drawing/2014/main" id="{C98D23DB-ABF6-4108-A234-108D7A3C90DA}"/>
                </a:ext>
              </a:extLst>
            </p:cNvPr>
            <p:cNvCxnSpPr/>
            <p:nvPr/>
          </p:nvCxnSpPr>
          <p:spPr>
            <a:xfrm>
              <a:off x="4522765" y="2533310"/>
              <a:ext cx="0" cy="250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269DE63F-7CC3-4CE0-B93D-7439BC4C90DF}"/>
              </a:ext>
            </a:extLst>
          </p:cNvPr>
          <p:cNvSpPr/>
          <p:nvPr/>
        </p:nvSpPr>
        <p:spPr>
          <a:xfrm>
            <a:off x="4435366" y="2250295"/>
            <a:ext cx="1408381" cy="7859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3" name="Picture 32">
            <a:extLst>
              <a:ext uri="{FF2B5EF4-FFF2-40B4-BE49-F238E27FC236}">
                <a16:creationId xmlns:a16="http://schemas.microsoft.com/office/drawing/2014/main" id="{9A4A545F-3777-4DC4-9361-83E28C1D7B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3753" y="1450428"/>
            <a:ext cx="6348247" cy="1978572"/>
          </a:xfrm>
          <a:prstGeom prst="rect">
            <a:avLst/>
          </a:prstGeom>
          <a:noFill/>
          <a:ln>
            <a:noFill/>
          </a:ln>
        </p:spPr>
      </p:pic>
      <p:sp>
        <p:nvSpPr>
          <p:cNvPr id="36" name="Title 1">
            <a:extLst>
              <a:ext uri="{FF2B5EF4-FFF2-40B4-BE49-F238E27FC236}">
                <a16:creationId xmlns:a16="http://schemas.microsoft.com/office/drawing/2014/main" id="{33DA597E-0E8E-41B5-823D-345121C7693A}"/>
              </a:ext>
            </a:extLst>
          </p:cNvPr>
          <p:cNvSpPr txBox="1">
            <a:spLocks/>
          </p:cNvSpPr>
          <p:nvPr/>
        </p:nvSpPr>
        <p:spPr>
          <a:xfrm>
            <a:off x="2832810" y="53503"/>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Economic model assumptions</a:t>
            </a:r>
          </a:p>
        </p:txBody>
      </p:sp>
    </p:spTree>
    <p:extLst>
      <p:ext uri="{BB962C8B-B14F-4D97-AF65-F5344CB8AC3E}">
        <p14:creationId xmlns:p14="http://schemas.microsoft.com/office/powerpoint/2010/main" val="6421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DF73A-B38B-406A-9DB5-743473EF25AC}"/>
              </a:ext>
            </a:extLst>
          </p:cNvPr>
          <p:cNvSpPr>
            <a:spLocks noGrp="1"/>
          </p:cNvSpPr>
          <p:nvPr>
            <p:ph idx="1"/>
          </p:nvPr>
        </p:nvSpPr>
        <p:spPr/>
        <p:txBody>
          <a:bodyPr>
            <a:normAutofit fontScale="85000" lnSpcReduction="20000"/>
          </a:bodyPr>
          <a:lstStyle/>
          <a:p>
            <a:pPr marL="0" indent="0">
              <a:buNone/>
            </a:pPr>
            <a:r>
              <a:rPr lang="en-NZ" dirty="0"/>
              <a:t>Objectives</a:t>
            </a:r>
          </a:p>
          <a:p>
            <a:pPr marL="0" indent="0">
              <a:buNone/>
            </a:pPr>
            <a:r>
              <a:rPr lang="en-NZ" dirty="0"/>
              <a:t>Utility-scale</a:t>
            </a:r>
          </a:p>
          <a:p>
            <a:pPr lvl="1"/>
            <a:r>
              <a:rPr lang="en-NZ" dirty="0"/>
              <a:t>1 MW to 200 MW</a:t>
            </a:r>
          </a:p>
          <a:p>
            <a:pPr lvl="1"/>
            <a:r>
              <a:rPr lang="en-NZ" dirty="0"/>
              <a:t>Significant power flow requiring a direct connection to the HV transmission or HV/MV distribution network</a:t>
            </a:r>
          </a:p>
          <a:p>
            <a:pPr lvl="1"/>
            <a:r>
              <a:rPr lang="en-NZ" dirty="0"/>
              <a:t>Within the capacity of a single HV line</a:t>
            </a:r>
          </a:p>
          <a:p>
            <a:pPr lvl="1"/>
            <a:r>
              <a:rPr lang="en-NZ" dirty="0"/>
              <a:t>Solar farms</a:t>
            </a:r>
          </a:p>
          <a:p>
            <a:pPr marL="0" indent="0">
              <a:buNone/>
            </a:pPr>
            <a:r>
              <a:rPr lang="en-NZ" dirty="0"/>
              <a:t>Acknowledgements</a:t>
            </a:r>
          </a:p>
          <a:p>
            <a:pPr lvl="1"/>
            <a:r>
              <a:rPr lang="en-NZ" dirty="0"/>
              <a:t>This work was commissioned by MBIE</a:t>
            </a:r>
          </a:p>
          <a:p>
            <a:pPr lvl="1"/>
            <a:r>
              <a:rPr lang="en-NZ" dirty="0"/>
              <a:t>Transpower provided substantial support and data, </a:t>
            </a:r>
            <a:r>
              <a:rPr lang="en-NZ" dirty="0" err="1"/>
              <a:t>Powerco</a:t>
            </a:r>
            <a:r>
              <a:rPr lang="en-NZ" dirty="0"/>
              <a:t> provided data</a:t>
            </a:r>
          </a:p>
          <a:p>
            <a:pPr lvl="1"/>
            <a:r>
              <a:rPr lang="en-NZ" dirty="0"/>
              <a:t>Data from public sources (LINZ, NIWA, Electricity Authority, Landcare Research)</a:t>
            </a:r>
          </a:p>
          <a:p>
            <a:pPr marL="0" indent="0">
              <a:buNone/>
            </a:pPr>
            <a:r>
              <a:rPr lang="en-NZ" sz="1900" dirty="0">
                <a:hlinkClick r:id="rId2"/>
              </a:rPr>
              <a:t>https://www.mbie.govt.nz/dmsdocument/11639-utility-scale-solar-forecast-in-aotearoa-new-zealand</a:t>
            </a:r>
            <a:r>
              <a:rPr lang="en-NZ" sz="1900" dirty="0"/>
              <a:t> </a:t>
            </a:r>
          </a:p>
          <a:p>
            <a:pPr lvl="1"/>
            <a:endParaRPr lang="en-NZ" dirty="0"/>
          </a:p>
          <a:p>
            <a:endParaRPr lang="en-NZ" dirty="0"/>
          </a:p>
          <a:p>
            <a:pPr lvl="1"/>
            <a:endParaRPr lang="en-NZ" dirty="0"/>
          </a:p>
          <a:p>
            <a:pPr lvl="1"/>
            <a:endParaRPr lang="en-NZ" dirty="0"/>
          </a:p>
          <a:p>
            <a:endParaRPr lang="en-NZ" dirty="0"/>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8" name="Title 1">
            <a:extLst>
              <a:ext uri="{FF2B5EF4-FFF2-40B4-BE49-F238E27FC236}">
                <a16:creationId xmlns:a16="http://schemas.microsoft.com/office/drawing/2014/main" id="{E78123E8-ECCB-4B71-A90C-7D3E2E79379C}"/>
              </a:ext>
            </a:extLst>
          </p:cNvPr>
          <p:cNvSpPr>
            <a:spLocks noGrp="1"/>
          </p:cNvSpPr>
          <p:nvPr>
            <p:ph type="title"/>
          </p:nvPr>
        </p:nvSpPr>
        <p:spPr>
          <a:xfrm>
            <a:off x="838202" y="365126"/>
            <a:ext cx="8371788" cy="826089"/>
          </a:xfrm>
        </p:spPr>
        <p:txBody>
          <a:bodyPr/>
          <a:lstStyle/>
          <a:p>
            <a:r>
              <a:rPr lang="en-NZ" dirty="0"/>
              <a:t>Forecasting utility-scale PV solar uptake</a:t>
            </a:r>
          </a:p>
        </p:txBody>
      </p:sp>
    </p:spTree>
    <p:extLst>
      <p:ext uri="{BB962C8B-B14F-4D97-AF65-F5344CB8AC3E}">
        <p14:creationId xmlns:p14="http://schemas.microsoft.com/office/powerpoint/2010/main" val="196811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20</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6" name="Text Box 223">
              <a:extLst>
                <a:ext uri="{FF2B5EF4-FFF2-40B4-BE49-F238E27FC236}">
                  <a16:creationId xmlns:a16="http://schemas.microsoft.com/office/drawing/2014/main" id="{B614B74B-FC08-4079-8071-A051EF503180}"/>
                </a:ext>
              </a:extLst>
            </p:cNvPr>
            <p:cNvSpPr txBox="1"/>
            <p:nvPr/>
          </p:nvSpPr>
          <p:spPr>
            <a:xfrm>
              <a:off x="2558986" y="812800"/>
              <a:ext cx="2221294" cy="548766"/>
            </a:xfrm>
            <a:prstGeom prst="rect">
              <a:avLst/>
            </a:prstGeom>
            <a:solidFill>
              <a:srgbClr val="FFCC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Solar generating potential (capacity factor) by km x km land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223">
              <a:extLst>
                <a:ext uri="{FF2B5EF4-FFF2-40B4-BE49-F238E27FC236}">
                  <a16:creationId xmlns:a16="http://schemas.microsoft.com/office/drawing/2014/main" id="{4317BB89-81C4-4DAB-9F35-EBAD5168DAAC}"/>
                </a:ext>
              </a:extLst>
            </p:cNvPr>
            <p:cNvSpPr txBox="1"/>
            <p:nvPr/>
          </p:nvSpPr>
          <p:spPr>
            <a:xfrm>
              <a:off x="2820450" y="4118181"/>
              <a:ext cx="980274" cy="46972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capital costs</a:t>
              </a:r>
            </a:p>
          </p:txBody>
        </p:sp>
        <p:sp>
          <p:nvSpPr>
            <p:cNvPr id="21" name="Text Box 223">
              <a:extLst>
                <a:ext uri="{FF2B5EF4-FFF2-40B4-BE49-F238E27FC236}">
                  <a16:creationId xmlns:a16="http://schemas.microsoft.com/office/drawing/2014/main" id="{FEC11B16-F70F-4975-930B-7E09D4780EE3}"/>
                </a:ext>
              </a:extLst>
            </p:cNvPr>
            <p:cNvSpPr txBox="1"/>
            <p:nvPr/>
          </p:nvSpPr>
          <p:spPr>
            <a:xfrm>
              <a:off x="3201031" y="1463315"/>
              <a:ext cx="1614115" cy="456330"/>
            </a:xfrm>
            <a:prstGeom prst="rect">
              <a:avLst/>
            </a:prstGeom>
            <a:solidFill>
              <a:schemeClr val="tx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Electricity prices by location </a:t>
              </a:r>
            </a:p>
          </p:txBody>
        </p:sp>
        <p:sp>
          <p:nvSpPr>
            <p:cNvPr id="22" name="Text Box 223">
              <a:extLst>
                <a:ext uri="{FF2B5EF4-FFF2-40B4-BE49-F238E27FC236}">
                  <a16:creationId xmlns:a16="http://schemas.microsoft.com/office/drawing/2014/main" id="{530B49B3-2DE7-4B8E-A298-C1FA093B4989}"/>
                </a:ext>
              </a:extLst>
            </p:cNvPr>
            <p:cNvSpPr txBox="1"/>
            <p:nvPr/>
          </p:nvSpPr>
          <p:spPr>
            <a:xfrm>
              <a:off x="3743325" y="5052348"/>
              <a:ext cx="1743075" cy="529302"/>
            </a:xfrm>
            <a:prstGeom prst="rect">
              <a:avLst/>
            </a:prstGeom>
            <a:solidFill>
              <a:srgbClr val="B3A2C7"/>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PV system operation and maintenance costs</a:t>
              </a:r>
            </a:p>
          </p:txBody>
        </p: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19629A-44C7-4DFA-A90F-587FFE571F51}"/>
                </a:ext>
              </a:extLst>
            </p:cNvPr>
            <p:cNvCxnSpPr/>
            <p:nvPr/>
          </p:nvCxnSpPr>
          <p:spPr>
            <a:xfrm>
              <a:off x="2803627" y="1358900"/>
              <a:ext cx="0" cy="14159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35972B-2E0E-4BAA-816D-E18E5F2E6E63}"/>
                </a:ext>
              </a:extLst>
            </p:cNvPr>
            <p:cNvCxnSpPr/>
            <p:nvPr/>
          </p:nvCxnSpPr>
          <p:spPr>
            <a:xfrm>
              <a:off x="3710075" y="1924050"/>
              <a:ext cx="0" cy="8507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75A54F-D041-4C91-9E17-C392B3F1CF23}"/>
                </a:ext>
              </a:extLst>
            </p:cNvPr>
            <p:cNvCxnSpPr>
              <a:cxnSpLocks/>
              <a:stCxn id="20" idx="0"/>
            </p:cNvCxnSpPr>
            <p:nvPr/>
          </p:nvCxnSpPr>
          <p:spPr>
            <a:xfrm flipH="1" flipV="1">
              <a:off x="3308755" y="3710235"/>
              <a:ext cx="1832" cy="4078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82FFD18-B655-4F01-AD27-2CBCACCFA47A}"/>
                </a:ext>
              </a:extLst>
            </p:cNvPr>
            <p:cNvCxnSpPr>
              <a:cxnSpLocks/>
              <a:stCxn id="22" idx="0"/>
            </p:cNvCxnSpPr>
            <p:nvPr/>
          </p:nvCxnSpPr>
          <p:spPr>
            <a:xfrm flipH="1" flipV="1">
              <a:off x="4608999" y="3705170"/>
              <a:ext cx="5864" cy="13470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9C495CE-E223-432D-BFA2-0B1A59541AD4}"/>
                </a:ext>
              </a:extLst>
            </p:cNvPr>
            <p:cNvCxnSpPr>
              <a:cxnSpLocks/>
              <a:stCxn id="14" idx="3"/>
              <a:endCxn id="16" idx="1"/>
            </p:cNvCxnSpPr>
            <p:nvPr/>
          </p:nvCxnSpPr>
          <p:spPr>
            <a:xfrm flipV="1">
              <a:off x="2353586" y="1087183"/>
              <a:ext cx="205400" cy="7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223">
              <a:extLst>
                <a:ext uri="{FF2B5EF4-FFF2-40B4-BE49-F238E27FC236}">
                  <a16:creationId xmlns:a16="http://schemas.microsoft.com/office/drawing/2014/main" id="{E26F3FA7-17E2-499F-8FD4-04919AD371D8}"/>
                </a:ext>
              </a:extLst>
            </p:cNvPr>
            <p:cNvSpPr txBox="1"/>
            <p:nvPr/>
          </p:nvSpPr>
          <p:spPr>
            <a:xfrm>
              <a:off x="4053501" y="2078394"/>
              <a:ext cx="1109049" cy="455930"/>
            </a:xfrm>
            <a:prstGeom prst="rect">
              <a:avLst/>
            </a:prstGeom>
            <a:solidFill>
              <a:srgbClr val="63252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Economic assumptions</a:t>
              </a:r>
            </a:p>
          </p:txBody>
        </p:sp>
        <p:cxnSp>
          <p:nvCxnSpPr>
            <p:cNvPr id="32" name="Straight Arrow Connector 31">
              <a:extLst>
                <a:ext uri="{FF2B5EF4-FFF2-40B4-BE49-F238E27FC236}">
                  <a16:creationId xmlns:a16="http://schemas.microsoft.com/office/drawing/2014/main" id="{C98D23DB-ABF6-4108-A234-108D7A3C90DA}"/>
                </a:ext>
              </a:extLst>
            </p:cNvPr>
            <p:cNvCxnSpPr/>
            <p:nvPr/>
          </p:nvCxnSpPr>
          <p:spPr>
            <a:xfrm>
              <a:off x="4522765" y="2533310"/>
              <a:ext cx="0" cy="250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D03CE7C-9400-436F-B19D-10FDACF4E4CD}"/>
              </a:ext>
            </a:extLst>
          </p:cNvPr>
          <p:cNvGrpSpPr/>
          <p:nvPr/>
        </p:nvGrpSpPr>
        <p:grpSpPr>
          <a:xfrm>
            <a:off x="6295796" y="2259191"/>
            <a:ext cx="4762501" cy="2972435"/>
            <a:chOff x="5801360" y="2745434"/>
            <a:chExt cx="4762501" cy="2972435"/>
          </a:xfrm>
        </p:grpSpPr>
        <p:sp>
          <p:nvSpPr>
            <p:cNvPr id="37" name="Text Box 223">
              <a:extLst>
                <a:ext uri="{FF2B5EF4-FFF2-40B4-BE49-F238E27FC236}">
                  <a16:creationId xmlns:a16="http://schemas.microsoft.com/office/drawing/2014/main" id="{B1A82663-2488-47AE-BD98-EE3E1C1C73E4}"/>
                </a:ext>
              </a:extLst>
            </p:cNvPr>
            <p:cNvSpPr txBox="1"/>
            <p:nvPr/>
          </p:nvSpPr>
          <p:spPr>
            <a:xfrm>
              <a:off x="7195821" y="4468801"/>
              <a:ext cx="3368039" cy="124906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Shortlist of potential systems by scenario that are within the existing capacity of GXPs / distribution</a:t>
              </a:r>
            </a:p>
            <a:p>
              <a:pPr algn="ctr">
                <a:lnSpc>
                  <a:spcPct val="115000"/>
                </a:lnSpc>
                <a:spcAft>
                  <a:spcPts val="10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(up to </a:t>
              </a:r>
              <a:r>
                <a:rPr lang="en-NZ" sz="1400" dirty="0">
                  <a:latin typeface="Calibri" panose="020F0502020204030204" pitchFamily="34" charset="0"/>
                  <a:ea typeface="Calibri" panose="020F0502020204030204" pitchFamily="34" charset="0"/>
                  <a:cs typeface="Times New Roman" panose="02020603050405020304" pitchFamily="18" charset="0"/>
                </a:rPr>
                <a:t>300</a:t>
              </a:r>
              <a:r>
                <a:rPr lang="en-NZ" sz="1400" dirty="0">
                  <a:effectLst/>
                  <a:latin typeface="Calibri" panose="020F0502020204030204" pitchFamily="34" charset="0"/>
                  <a:ea typeface="Calibri" panose="020F0502020204030204" pitchFamily="34" charset="0"/>
                  <a:cs typeface="Times New Roman" panose="02020603050405020304" pitchFamily="18" charset="0"/>
                </a:rPr>
                <a:t> across all years)</a:t>
              </a:r>
            </a:p>
          </p:txBody>
        </p:sp>
        <p:sp>
          <p:nvSpPr>
            <p:cNvPr id="38" name="Text Box 223">
              <a:extLst>
                <a:ext uri="{FF2B5EF4-FFF2-40B4-BE49-F238E27FC236}">
                  <a16:creationId xmlns:a16="http://schemas.microsoft.com/office/drawing/2014/main" id="{7B7D38CF-875B-4058-8E16-ACFCB922FF43}"/>
                </a:ext>
              </a:extLst>
            </p:cNvPr>
            <p:cNvSpPr txBox="1"/>
            <p:nvPr/>
          </p:nvSpPr>
          <p:spPr>
            <a:xfrm>
              <a:off x="7195822" y="2745434"/>
              <a:ext cx="3368039" cy="108488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Longlist of potential systems by scenario</a:t>
              </a:r>
            </a:p>
            <a:p>
              <a:pPr algn="ctr">
                <a:lnSpc>
                  <a:spcPct val="115000"/>
                </a:lnSpc>
                <a:spcAft>
                  <a:spcPts val="10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(from 0 to 40,000 across all years depending on the scenario)</a:t>
              </a:r>
            </a:p>
          </p:txBody>
        </p:sp>
        <p:sp>
          <p:nvSpPr>
            <p:cNvPr id="39" name="Arrow: Right 38">
              <a:extLst>
                <a:ext uri="{FF2B5EF4-FFF2-40B4-BE49-F238E27FC236}">
                  <a16:creationId xmlns:a16="http://schemas.microsoft.com/office/drawing/2014/main" id="{CDD6614D-90A6-4B4F-A8AD-41A735BF967B}"/>
                </a:ext>
              </a:extLst>
            </p:cNvPr>
            <p:cNvSpPr/>
            <p:nvPr/>
          </p:nvSpPr>
          <p:spPr>
            <a:xfrm>
              <a:off x="5801360" y="3917132"/>
              <a:ext cx="1188720" cy="452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0" name="Title 1">
            <a:extLst>
              <a:ext uri="{FF2B5EF4-FFF2-40B4-BE49-F238E27FC236}">
                <a16:creationId xmlns:a16="http://schemas.microsoft.com/office/drawing/2014/main" id="{DBC806DC-45C4-4988-8203-BDC8D9031D86}"/>
              </a:ext>
            </a:extLst>
          </p:cNvPr>
          <p:cNvSpPr txBox="1">
            <a:spLocks/>
          </p:cNvSpPr>
          <p:nvPr/>
        </p:nvSpPr>
        <p:spPr>
          <a:xfrm>
            <a:off x="2832810" y="53503"/>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Economic model output</a:t>
            </a:r>
          </a:p>
        </p:txBody>
      </p:sp>
    </p:spTree>
    <p:extLst>
      <p:ext uri="{BB962C8B-B14F-4D97-AF65-F5344CB8AC3E}">
        <p14:creationId xmlns:p14="http://schemas.microsoft.com/office/powerpoint/2010/main" val="148809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Solar NPV Sensitivities</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21</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pic>
        <p:nvPicPr>
          <p:cNvPr id="14" name="Picture 13">
            <a:extLst>
              <a:ext uri="{FF2B5EF4-FFF2-40B4-BE49-F238E27FC236}">
                <a16:creationId xmlns:a16="http://schemas.microsoft.com/office/drawing/2014/main" id="{6E000277-A33D-4E45-9DC7-C6CB34A102EF}"/>
              </a:ext>
            </a:extLst>
          </p:cNvPr>
          <p:cNvPicPr/>
          <p:nvPr/>
        </p:nvPicPr>
        <p:blipFill>
          <a:blip r:embed="rId2">
            <a:extLst>
              <a:ext uri="{28A0092B-C50C-407E-A947-70E740481C1C}">
                <a14:useLocalDpi xmlns:a14="http://schemas.microsoft.com/office/drawing/2010/main" val="0"/>
              </a:ext>
            </a:extLst>
          </a:blip>
          <a:stretch>
            <a:fillRect/>
          </a:stretch>
        </p:blipFill>
        <p:spPr>
          <a:xfrm>
            <a:off x="120014" y="1318575"/>
            <a:ext cx="10086231" cy="5086669"/>
          </a:xfrm>
          <a:prstGeom prst="rect">
            <a:avLst/>
          </a:prstGeom>
        </p:spPr>
      </p:pic>
      <p:sp>
        <p:nvSpPr>
          <p:cNvPr id="15" name="TextBox 14">
            <a:extLst>
              <a:ext uri="{FF2B5EF4-FFF2-40B4-BE49-F238E27FC236}">
                <a16:creationId xmlns:a16="http://schemas.microsoft.com/office/drawing/2014/main" id="{5F8DD507-ACF3-4BA8-9FE7-DFEAF6895F97}"/>
              </a:ext>
            </a:extLst>
          </p:cNvPr>
          <p:cNvSpPr txBox="1"/>
          <p:nvPr/>
        </p:nvSpPr>
        <p:spPr>
          <a:xfrm>
            <a:off x="10206245" y="1318575"/>
            <a:ext cx="2077195" cy="369332"/>
          </a:xfrm>
          <a:prstGeom prst="rect">
            <a:avLst/>
          </a:prstGeom>
          <a:noFill/>
        </p:spPr>
        <p:txBody>
          <a:bodyPr wrap="square" rtlCol="0">
            <a:spAutoFit/>
          </a:bodyPr>
          <a:lstStyle/>
          <a:p>
            <a:r>
              <a:rPr lang="en-NZ" dirty="0"/>
              <a:t>Electricity price</a:t>
            </a:r>
          </a:p>
        </p:txBody>
      </p:sp>
      <p:sp>
        <p:nvSpPr>
          <p:cNvPr id="17" name="TextBox 16">
            <a:extLst>
              <a:ext uri="{FF2B5EF4-FFF2-40B4-BE49-F238E27FC236}">
                <a16:creationId xmlns:a16="http://schemas.microsoft.com/office/drawing/2014/main" id="{57F6C911-E771-4C49-9D0F-D469CC9527DD}"/>
              </a:ext>
            </a:extLst>
          </p:cNvPr>
          <p:cNvSpPr txBox="1"/>
          <p:nvPr/>
        </p:nvSpPr>
        <p:spPr>
          <a:xfrm>
            <a:off x="10206244" y="1630601"/>
            <a:ext cx="1985756" cy="369332"/>
          </a:xfrm>
          <a:prstGeom prst="rect">
            <a:avLst/>
          </a:prstGeom>
          <a:noFill/>
        </p:spPr>
        <p:txBody>
          <a:bodyPr wrap="square" rtlCol="0">
            <a:spAutoFit/>
          </a:bodyPr>
          <a:lstStyle/>
          <a:p>
            <a:r>
              <a:rPr lang="en-NZ" dirty="0"/>
              <a:t>Capacity Factor</a:t>
            </a:r>
          </a:p>
        </p:txBody>
      </p:sp>
      <p:sp>
        <p:nvSpPr>
          <p:cNvPr id="19" name="TextBox 18">
            <a:extLst>
              <a:ext uri="{FF2B5EF4-FFF2-40B4-BE49-F238E27FC236}">
                <a16:creationId xmlns:a16="http://schemas.microsoft.com/office/drawing/2014/main" id="{BB7D5A09-5159-4833-9911-4AC473AFAD0C}"/>
              </a:ext>
            </a:extLst>
          </p:cNvPr>
          <p:cNvSpPr txBox="1"/>
          <p:nvPr/>
        </p:nvSpPr>
        <p:spPr>
          <a:xfrm>
            <a:off x="10206243" y="2219881"/>
            <a:ext cx="2178797" cy="369332"/>
          </a:xfrm>
          <a:prstGeom prst="rect">
            <a:avLst/>
          </a:prstGeom>
          <a:noFill/>
        </p:spPr>
        <p:txBody>
          <a:bodyPr wrap="square" rtlCol="0">
            <a:spAutoFit/>
          </a:bodyPr>
          <a:lstStyle/>
          <a:p>
            <a:r>
              <a:rPr lang="en-NZ" dirty="0"/>
              <a:t>Capital Cost</a:t>
            </a:r>
          </a:p>
        </p:txBody>
      </p:sp>
      <p:sp>
        <p:nvSpPr>
          <p:cNvPr id="21" name="TextBox 20">
            <a:extLst>
              <a:ext uri="{FF2B5EF4-FFF2-40B4-BE49-F238E27FC236}">
                <a16:creationId xmlns:a16="http://schemas.microsoft.com/office/drawing/2014/main" id="{F71C1A9C-3EE3-4E5A-92AF-4DB257E04CB8}"/>
              </a:ext>
            </a:extLst>
          </p:cNvPr>
          <p:cNvSpPr txBox="1"/>
          <p:nvPr/>
        </p:nvSpPr>
        <p:spPr>
          <a:xfrm>
            <a:off x="10206242" y="2589213"/>
            <a:ext cx="2178797" cy="369332"/>
          </a:xfrm>
          <a:prstGeom prst="rect">
            <a:avLst/>
          </a:prstGeom>
          <a:noFill/>
        </p:spPr>
        <p:txBody>
          <a:bodyPr wrap="square" rtlCol="0">
            <a:spAutoFit/>
          </a:bodyPr>
          <a:lstStyle/>
          <a:p>
            <a:r>
              <a:rPr lang="en-NZ" dirty="0"/>
              <a:t>Cost of Capital</a:t>
            </a:r>
          </a:p>
        </p:txBody>
      </p:sp>
      <p:sp>
        <p:nvSpPr>
          <p:cNvPr id="23" name="TextBox 22">
            <a:extLst>
              <a:ext uri="{FF2B5EF4-FFF2-40B4-BE49-F238E27FC236}">
                <a16:creationId xmlns:a16="http://schemas.microsoft.com/office/drawing/2014/main" id="{705AF176-98C0-4227-AB61-D7A91EBA1426}"/>
              </a:ext>
            </a:extLst>
          </p:cNvPr>
          <p:cNvSpPr txBox="1"/>
          <p:nvPr/>
        </p:nvSpPr>
        <p:spPr>
          <a:xfrm>
            <a:off x="10206241" y="3237299"/>
            <a:ext cx="2178797" cy="1200329"/>
          </a:xfrm>
          <a:prstGeom prst="rect">
            <a:avLst/>
          </a:prstGeom>
          <a:noFill/>
        </p:spPr>
        <p:txBody>
          <a:bodyPr wrap="square" rtlCol="0">
            <a:spAutoFit/>
          </a:bodyPr>
          <a:lstStyle/>
          <a:p>
            <a:r>
              <a:rPr lang="en-NZ" dirty="0"/>
              <a:t>Capacity</a:t>
            </a:r>
          </a:p>
          <a:p>
            <a:r>
              <a:rPr lang="en-NZ" dirty="0"/>
              <a:t>O&amp;M</a:t>
            </a:r>
          </a:p>
          <a:p>
            <a:r>
              <a:rPr lang="en-NZ" dirty="0"/>
              <a:t>Transmission</a:t>
            </a:r>
          </a:p>
          <a:p>
            <a:r>
              <a:rPr lang="en-NZ" dirty="0"/>
              <a:t>Land</a:t>
            </a:r>
          </a:p>
        </p:txBody>
      </p:sp>
    </p:spTree>
    <p:extLst>
      <p:ext uri="{BB962C8B-B14F-4D97-AF65-F5344CB8AC3E}">
        <p14:creationId xmlns:p14="http://schemas.microsoft.com/office/powerpoint/2010/main" val="38045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305798" cy="826089"/>
          </a:xfrm>
        </p:spPr>
        <p:txBody>
          <a:bodyPr>
            <a:normAutofit/>
          </a:bodyPr>
          <a:lstStyle/>
          <a:p>
            <a:pPr marL="0" indent="0">
              <a:buNone/>
            </a:pPr>
            <a:r>
              <a:rPr lang="en-NZ" dirty="0"/>
              <a:t>What the forecast uptake is and where</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22</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15000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Scenario Two Transmission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23</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3" name="TextBox 2">
            <a:extLst>
              <a:ext uri="{FF2B5EF4-FFF2-40B4-BE49-F238E27FC236}">
                <a16:creationId xmlns:a16="http://schemas.microsoft.com/office/drawing/2014/main" id="{A3065355-E178-4CDF-A741-4AE30E546650}"/>
              </a:ext>
            </a:extLst>
          </p:cNvPr>
          <p:cNvSpPr txBox="1"/>
          <p:nvPr/>
        </p:nvSpPr>
        <p:spPr>
          <a:xfrm>
            <a:off x="0" y="1191215"/>
            <a:ext cx="3959677" cy="584775"/>
          </a:xfrm>
          <a:prstGeom prst="rect">
            <a:avLst/>
          </a:prstGeom>
          <a:noFill/>
        </p:spPr>
        <p:txBody>
          <a:bodyPr wrap="square" rtlCol="0">
            <a:spAutoFit/>
          </a:bodyPr>
          <a:lstStyle/>
          <a:p>
            <a:r>
              <a:rPr lang="en-NZ" sz="1600" dirty="0"/>
              <a:t>Low IRR requirement (6.5%)</a:t>
            </a:r>
          </a:p>
          <a:p>
            <a:r>
              <a:rPr lang="en-NZ" sz="1600" dirty="0"/>
              <a:t>Higher electricity price inflation (3%)</a:t>
            </a:r>
          </a:p>
        </p:txBody>
      </p:sp>
    </p:spTree>
    <p:extLst>
      <p:ext uri="{BB962C8B-B14F-4D97-AF65-F5344CB8AC3E}">
        <p14:creationId xmlns:p14="http://schemas.microsoft.com/office/powerpoint/2010/main" val="42098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Scenario Two Transmission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24</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pic>
        <p:nvPicPr>
          <p:cNvPr id="9" name="Picture 8">
            <a:extLst>
              <a:ext uri="{FF2B5EF4-FFF2-40B4-BE49-F238E27FC236}">
                <a16:creationId xmlns:a16="http://schemas.microsoft.com/office/drawing/2014/main" id="{228C4AB7-BBD8-4043-9628-D2DFB50475B3}"/>
              </a:ext>
            </a:extLst>
          </p:cNvPr>
          <p:cNvPicPr>
            <a:picLocks noChangeAspect="1"/>
          </p:cNvPicPr>
          <p:nvPr/>
        </p:nvPicPr>
        <p:blipFill>
          <a:blip r:embed="rId2"/>
          <a:stretch>
            <a:fillRect/>
          </a:stretch>
        </p:blipFill>
        <p:spPr>
          <a:xfrm>
            <a:off x="1484011" y="1228231"/>
            <a:ext cx="9223978" cy="5091103"/>
          </a:xfrm>
          <a:prstGeom prst="rect">
            <a:avLst/>
          </a:prstGeom>
        </p:spPr>
      </p:pic>
      <p:sp>
        <p:nvSpPr>
          <p:cNvPr id="10" name="TextBox 9">
            <a:extLst>
              <a:ext uri="{FF2B5EF4-FFF2-40B4-BE49-F238E27FC236}">
                <a16:creationId xmlns:a16="http://schemas.microsoft.com/office/drawing/2014/main" id="{0A50DC67-638B-4825-9CAD-0FC3DA9535B3}"/>
              </a:ext>
            </a:extLst>
          </p:cNvPr>
          <p:cNvSpPr txBox="1"/>
          <p:nvPr/>
        </p:nvSpPr>
        <p:spPr>
          <a:xfrm>
            <a:off x="3552496" y="5646994"/>
            <a:ext cx="2543503" cy="646331"/>
          </a:xfrm>
          <a:prstGeom prst="rect">
            <a:avLst/>
          </a:prstGeom>
          <a:noFill/>
        </p:spPr>
        <p:txBody>
          <a:bodyPr wrap="square" rtlCol="0">
            <a:spAutoFit/>
          </a:bodyPr>
          <a:lstStyle/>
          <a:p>
            <a:r>
              <a:rPr lang="en-NZ" dirty="0"/>
              <a:t>2020-2024</a:t>
            </a:r>
          </a:p>
          <a:p>
            <a:r>
              <a:rPr lang="en-NZ" dirty="0"/>
              <a:t>580 MWp / 300 MWp</a:t>
            </a:r>
          </a:p>
        </p:txBody>
      </p:sp>
      <p:sp>
        <p:nvSpPr>
          <p:cNvPr id="12" name="TextBox 11">
            <a:extLst>
              <a:ext uri="{FF2B5EF4-FFF2-40B4-BE49-F238E27FC236}">
                <a16:creationId xmlns:a16="http://schemas.microsoft.com/office/drawing/2014/main" id="{41716452-66CD-473F-A014-44FF66952F2A}"/>
              </a:ext>
            </a:extLst>
          </p:cNvPr>
          <p:cNvSpPr txBox="1"/>
          <p:nvPr/>
        </p:nvSpPr>
        <p:spPr>
          <a:xfrm>
            <a:off x="8056179" y="5646994"/>
            <a:ext cx="2651809" cy="646331"/>
          </a:xfrm>
          <a:prstGeom prst="rect">
            <a:avLst/>
          </a:prstGeom>
          <a:noFill/>
        </p:spPr>
        <p:txBody>
          <a:bodyPr wrap="square" rtlCol="0">
            <a:spAutoFit/>
          </a:bodyPr>
          <a:lstStyle/>
          <a:p>
            <a:r>
              <a:rPr lang="en-NZ" dirty="0"/>
              <a:t>2025-2029</a:t>
            </a:r>
          </a:p>
          <a:p>
            <a:r>
              <a:rPr lang="en-NZ" dirty="0"/>
              <a:t>6,000 MWp / 2,900 MWp</a:t>
            </a:r>
          </a:p>
        </p:txBody>
      </p:sp>
      <p:sp>
        <p:nvSpPr>
          <p:cNvPr id="13" name="TextBox 12">
            <a:extLst>
              <a:ext uri="{FF2B5EF4-FFF2-40B4-BE49-F238E27FC236}">
                <a16:creationId xmlns:a16="http://schemas.microsoft.com/office/drawing/2014/main" id="{CEB3C899-B107-4B01-90A7-87E94EEE3F01}"/>
              </a:ext>
            </a:extLst>
          </p:cNvPr>
          <p:cNvSpPr txBox="1"/>
          <p:nvPr/>
        </p:nvSpPr>
        <p:spPr>
          <a:xfrm>
            <a:off x="0" y="1191215"/>
            <a:ext cx="3959677" cy="584775"/>
          </a:xfrm>
          <a:prstGeom prst="rect">
            <a:avLst/>
          </a:prstGeom>
          <a:noFill/>
        </p:spPr>
        <p:txBody>
          <a:bodyPr wrap="square" rtlCol="0">
            <a:spAutoFit/>
          </a:bodyPr>
          <a:lstStyle/>
          <a:p>
            <a:r>
              <a:rPr lang="en-NZ" sz="1600" dirty="0"/>
              <a:t>Low IRR requirement (6.5%)</a:t>
            </a:r>
          </a:p>
          <a:p>
            <a:r>
              <a:rPr lang="en-NZ" sz="1600" dirty="0"/>
              <a:t>Higher electricity price inflation (3%)</a:t>
            </a:r>
          </a:p>
        </p:txBody>
      </p:sp>
    </p:spTree>
    <p:extLst>
      <p:ext uri="{BB962C8B-B14F-4D97-AF65-F5344CB8AC3E}">
        <p14:creationId xmlns:p14="http://schemas.microsoft.com/office/powerpoint/2010/main" val="367707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Base Scenario Transmission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25</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10" name="TextBox 9">
            <a:extLst>
              <a:ext uri="{FF2B5EF4-FFF2-40B4-BE49-F238E27FC236}">
                <a16:creationId xmlns:a16="http://schemas.microsoft.com/office/drawing/2014/main" id="{7DB9FB21-C4C5-4283-9FCF-FD6713874320}"/>
              </a:ext>
            </a:extLst>
          </p:cNvPr>
          <p:cNvSpPr txBox="1"/>
          <p:nvPr/>
        </p:nvSpPr>
        <p:spPr>
          <a:xfrm>
            <a:off x="0" y="1191215"/>
            <a:ext cx="3775617" cy="584775"/>
          </a:xfrm>
          <a:prstGeom prst="rect">
            <a:avLst/>
          </a:prstGeom>
          <a:noFill/>
        </p:spPr>
        <p:txBody>
          <a:bodyPr wrap="square" rtlCol="0">
            <a:spAutoFit/>
          </a:bodyPr>
          <a:lstStyle/>
          <a:p>
            <a:r>
              <a:rPr lang="en-NZ" sz="1600" dirty="0"/>
              <a:t>Higher IRR requirement (8.5%)</a:t>
            </a:r>
          </a:p>
          <a:p>
            <a:r>
              <a:rPr lang="en-NZ" sz="1600" dirty="0"/>
              <a:t>Average electricity price inflation (2%)</a:t>
            </a:r>
          </a:p>
        </p:txBody>
      </p:sp>
    </p:spTree>
    <p:extLst>
      <p:ext uri="{BB962C8B-B14F-4D97-AF65-F5344CB8AC3E}">
        <p14:creationId xmlns:p14="http://schemas.microsoft.com/office/powerpoint/2010/main" val="14823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Base Scenario Transmission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26</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pic>
        <p:nvPicPr>
          <p:cNvPr id="9" name="Picture 8">
            <a:extLst>
              <a:ext uri="{FF2B5EF4-FFF2-40B4-BE49-F238E27FC236}">
                <a16:creationId xmlns:a16="http://schemas.microsoft.com/office/drawing/2014/main" id="{0CFB44DB-DCF6-4DA2-8279-5DB07FEDE054}"/>
              </a:ext>
            </a:extLst>
          </p:cNvPr>
          <p:cNvPicPr>
            <a:picLocks noChangeAspect="1"/>
          </p:cNvPicPr>
          <p:nvPr/>
        </p:nvPicPr>
        <p:blipFill>
          <a:blip r:embed="rId2"/>
          <a:stretch>
            <a:fillRect/>
          </a:stretch>
        </p:blipFill>
        <p:spPr>
          <a:xfrm>
            <a:off x="1484011" y="1307517"/>
            <a:ext cx="9223978" cy="5048833"/>
          </a:xfrm>
          <a:prstGeom prst="rect">
            <a:avLst/>
          </a:prstGeom>
        </p:spPr>
      </p:pic>
      <p:sp>
        <p:nvSpPr>
          <p:cNvPr id="11" name="TextBox 10">
            <a:extLst>
              <a:ext uri="{FF2B5EF4-FFF2-40B4-BE49-F238E27FC236}">
                <a16:creationId xmlns:a16="http://schemas.microsoft.com/office/drawing/2014/main" id="{F437E36F-17C1-4615-8658-A2F52F63A8AD}"/>
              </a:ext>
            </a:extLst>
          </p:cNvPr>
          <p:cNvSpPr txBox="1"/>
          <p:nvPr/>
        </p:nvSpPr>
        <p:spPr>
          <a:xfrm>
            <a:off x="3552497" y="5646994"/>
            <a:ext cx="2385848" cy="646331"/>
          </a:xfrm>
          <a:prstGeom prst="rect">
            <a:avLst/>
          </a:prstGeom>
          <a:noFill/>
        </p:spPr>
        <p:txBody>
          <a:bodyPr wrap="square" rtlCol="0">
            <a:spAutoFit/>
          </a:bodyPr>
          <a:lstStyle/>
          <a:p>
            <a:r>
              <a:rPr lang="en-NZ" dirty="0"/>
              <a:t>2025-2029</a:t>
            </a:r>
          </a:p>
          <a:p>
            <a:r>
              <a:rPr lang="en-NZ" dirty="0"/>
              <a:t>1,200 MWp / 600p MW</a:t>
            </a:r>
          </a:p>
        </p:txBody>
      </p:sp>
      <p:sp>
        <p:nvSpPr>
          <p:cNvPr id="13" name="TextBox 12">
            <a:extLst>
              <a:ext uri="{FF2B5EF4-FFF2-40B4-BE49-F238E27FC236}">
                <a16:creationId xmlns:a16="http://schemas.microsoft.com/office/drawing/2014/main" id="{C26BECB1-384B-44A1-8BF0-8A482E235382}"/>
              </a:ext>
            </a:extLst>
          </p:cNvPr>
          <p:cNvSpPr txBox="1"/>
          <p:nvPr/>
        </p:nvSpPr>
        <p:spPr>
          <a:xfrm>
            <a:off x="8056179" y="5646994"/>
            <a:ext cx="2846028" cy="646331"/>
          </a:xfrm>
          <a:prstGeom prst="rect">
            <a:avLst/>
          </a:prstGeom>
          <a:noFill/>
        </p:spPr>
        <p:txBody>
          <a:bodyPr wrap="square" rtlCol="0">
            <a:spAutoFit/>
          </a:bodyPr>
          <a:lstStyle/>
          <a:p>
            <a:r>
              <a:rPr lang="en-NZ" dirty="0"/>
              <a:t>2030-2034</a:t>
            </a:r>
          </a:p>
          <a:p>
            <a:r>
              <a:rPr lang="en-NZ" dirty="0"/>
              <a:t>2,200 MWp / 1,500 MWp</a:t>
            </a:r>
          </a:p>
        </p:txBody>
      </p:sp>
      <p:sp>
        <p:nvSpPr>
          <p:cNvPr id="10" name="TextBox 9">
            <a:extLst>
              <a:ext uri="{FF2B5EF4-FFF2-40B4-BE49-F238E27FC236}">
                <a16:creationId xmlns:a16="http://schemas.microsoft.com/office/drawing/2014/main" id="{5C933405-5326-446E-99CD-E2F52C2CB849}"/>
              </a:ext>
            </a:extLst>
          </p:cNvPr>
          <p:cNvSpPr txBox="1"/>
          <p:nvPr/>
        </p:nvSpPr>
        <p:spPr>
          <a:xfrm>
            <a:off x="0" y="1191215"/>
            <a:ext cx="3775617" cy="584775"/>
          </a:xfrm>
          <a:prstGeom prst="rect">
            <a:avLst/>
          </a:prstGeom>
          <a:noFill/>
        </p:spPr>
        <p:txBody>
          <a:bodyPr wrap="square" rtlCol="0">
            <a:spAutoFit/>
          </a:bodyPr>
          <a:lstStyle/>
          <a:p>
            <a:r>
              <a:rPr lang="en-NZ" sz="1600" dirty="0"/>
              <a:t>Higher IRR requirement (8.5%)</a:t>
            </a:r>
          </a:p>
          <a:p>
            <a:r>
              <a:rPr lang="en-NZ" sz="1600" dirty="0"/>
              <a:t>Average electricity price inflation (2%)</a:t>
            </a:r>
          </a:p>
        </p:txBody>
      </p:sp>
    </p:spTree>
    <p:extLst>
      <p:ext uri="{BB962C8B-B14F-4D97-AF65-F5344CB8AC3E}">
        <p14:creationId xmlns:p14="http://schemas.microsoft.com/office/powerpoint/2010/main" val="180525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7A1CBB-2013-4083-A51F-15693CA58869}"/>
              </a:ext>
            </a:extLst>
          </p:cNvPr>
          <p:cNvPicPr>
            <a:picLocks noChangeAspect="1"/>
          </p:cNvPicPr>
          <p:nvPr/>
        </p:nvPicPr>
        <p:blipFill>
          <a:blip r:embed="rId2"/>
          <a:stretch>
            <a:fillRect/>
          </a:stretch>
        </p:blipFill>
        <p:spPr>
          <a:xfrm>
            <a:off x="1541462" y="1277465"/>
            <a:ext cx="9109075" cy="4992633"/>
          </a:xfrm>
          <a:prstGeom prst="rect">
            <a:avLst/>
          </a:prstGeom>
        </p:spPr>
      </p:pic>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Scenario Two Distribution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27</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10" name="TextBox 9">
            <a:extLst>
              <a:ext uri="{FF2B5EF4-FFF2-40B4-BE49-F238E27FC236}">
                <a16:creationId xmlns:a16="http://schemas.microsoft.com/office/drawing/2014/main" id="{0A50DC67-638B-4825-9CAD-0FC3DA9535B3}"/>
              </a:ext>
            </a:extLst>
          </p:cNvPr>
          <p:cNvSpPr txBox="1"/>
          <p:nvPr/>
        </p:nvSpPr>
        <p:spPr>
          <a:xfrm>
            <a:off x="3552497" y="5646994"/>
            <a:ext cx="2144110" cy="646331"/>
          </a:xfrm>
          <a:prstGeom prst="rect">
            <a:avLst/>
          </a:prstGeom>
          <a:noFill/>
        </p:spPr>
        <p:txBody>
          <a:bodyPr wrap="square" rtlCol="0">
            <a:spAutoFit/>
          </a:bodyPr>
          <a:lstStyle/>
          <a:p>
            <a:r>
              <a:rPr lang="en-NZ" dirty="0"/>
              <a:t>2025-2029</a:t>
            </a:r>
          </a:p>
          <a:p>
            <a:r>
              <a:rPr lang="en-NZ" dirty="0"/>
              <a:t>330 MWp / 90 MWp</a:t>
            </a:r>
          </a:p>
        </p:txBody>
      </p:sp>
      <p:sp>
        <p:nvSpPr>
          <p:cNvPr id="12" name="TextBox 11">
            <a:extLst>
              <a:ext uri="{FF2B5EF4-FFF2-40B4-BE49-F238E27FC236}">
                <a16:creationId xmlns:a16="http://schemas.microsoft.com/office/drawing/2014/main" id="{41716452-66CD-473F-A014-44FF66952F2A}"/>
              </a:ext>
            </a:extLst>
          </p:cNvPr>
          <p:cNvSpPr txBox="1"/>
          <p:nvPr/>
        </p:nvSpPr>
        <p:spPr>
          <a:xfrm>
            <a:off x="8056179" y="5646994"/>
            <a:ext cx="2651809" cy="646331"/>
          </a:xfrm>
          <a:prstGeom prst="rect">
            <a:avLst/>
          </a:prstGeom>
          <a:noFill/>
        </p:spPr>
        <p:txBody>
          <a:bodyPr wrap="square" rtlCol="0">
            <a:spAutoFit/>
          </a:bodyPr>
          <a:lstStyle/>
          <a:p>
            <a:r>
              <a:rPr lang="en-NZ" dirty="0"/>
              <a:t>2030-2034</a:t>
            </a:r>
          </a:p>
          <a:p>
            <a:r>
              <a:rPr lang="en-NZ" dirty="0"/>
              <a:t>1,700 MWp / 1,100 MWp</a:t>
            </a:r>
          </a:p>
        </p:txBody>
      </p:sp>
      <p:sp>
        <p:nvSpPr>
          <p:cNvPr id="9" name="TextBox 8">
            <a:extLst>
              <a:ext uri="{FF2B5EF4-FFF2-40B4-BE49-F238E27FC236}">
                <a16:creationId xmlns:a16="http://schemas.microsoft.com/office/drawing/2014/main" id="{0BA7CC22-AD00-4905-BE27-FA9A6A9CA824}"/>
              </a:ext>
            </a:extLst>
          </p:cNvPr>
          <p:cNvSpPr txBox="1"/>
          <p:nvPr/>
        </p:nvSpPr>
        <p:spPr>
          <a:xfrm>
            <a:off x="0" y="1191215"/>
            <a:ext cx="3959677" cy="584775"/>
          </a:xfrm>
          <a:prstGeom prst="rect">
            <a:avLst/>
          </a:prstGeom>
          <a:noFill/>
        </p:spPr>
        <p:txBody>
          <a:bodyPr wrap="square" rtlCol="0">
            <a:spAutoFit/>
          </a:bodyPr>
          <a:lstStyle/>
          <a:p>
            <a:r>
              <a:rPr lang="en-NZ" sz="1600" dirty="0"/>
              <a:t>Low IRR requirement (6.5%)</a:t>
            </a:r>
          </a:p>
          <a:p>
            <a:r>
              <a:rPr lang="en-NZ" sz="1600" dirty="0"/>
              <a:t>Higher electricity price inflation (3%)</a:t>
            </a:r>
          </a:p>
        </p:txBody>
      </p:sp>
    </p:spTree>
    <p:extLst>
      <p:ext uri="{BB962C8B-B14F-4D97-AF65-F5344CB8AC3E}">
        <p14:creationId xmlns:p14="http://schemas.microsoft.com/office/powerpoint/2010/main" val="19877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979D64-500A-42B0-8EEF-CCB20DA57196}"/>
              </a:ext>
            </a:extLst>
          </p:cNvPr>
          <p:cNvPicPr>
            <a:picLocks noChangeAspect="1"/>
          </p:cNvPicPr>
          <p:nvPr/>
        </p:nvPicPr>
        <p:blipFill>
          <a:blip r:embed="rId2"/>
          <a:stretch>
            <a:fillRect/>
          </a:stretch>
        </p:blipFill>
        <p:spPr>
          <a:xfrm>
            <a:off x="1410001" y="1242462"/>
            <a:ext cx="9297988" cy="5050863"/>
          </a:xfrm>
          <a:prstGeom prst="rect">
            <a:avLst/>
          </a:prstGeom>
        </p:spPr>
      </p:pic>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normAutofit/>
          </a:bodyPr>
          <a:lstStyle/>
          <a:p>
            <a:r>
              <a:rPr lang="en-NZ" dirty="0"/>
              <a:t>EDGS Base Scenario Distribution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28</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11" name="TextBox 10">
            <a:extLst>
              <a:ext uri="{FF2B5EF4-FFF2-40B4-BE49-F238E27FC236}">
                <a16:creationId xmlns:a16="http://schemas.microsoft.com/office/drawing/2014/main" id="{F437E36F-17C1-4615-8658-A2F52F63A8AD}"/>
              </a:ext>
            </a:extLst>
          </p:cNvPr>
          <p:cNvSpPr txBox="1"/>
          <p:nvPr/>
        </p:nvSpPr>
        <p:spPr>
          <a:xfrm>
            <a:off x="3552497" y="5646994"/>
            <a:ext cx="2385848" cy="646331"/>
          </a:xfrm>
          <a:prstGeom prst="rect">
            <a:avLst/>
          </a:prstGeom>
          <a:noFill/>
        </p:spPr>
        <p:txBody>
          <a:bodyPr wrap="square" rtlCol="0">
            <a:spAutoFit/>
          </a:bodyPr>
          <a:lstStyle/>
          <a:p>
            <a:r>
              <a:rPr lang="en-NZ" dirty="0"/>
              <a:t>2030-2034</a:t>
            </a:r>
          </a:p>
          <a:p>
            <a:r>
              <a:rPr lang="en-NZ" dirty="0"/>
              <a:t>80 MWp / 0 MWp</a:t>
            </a:r>
          </a:p>
        </p:txBody>
      </p:sp>
      <p:sp>
        <p:nvSpPr>
          <p:cNvPr id="13" name="TextBox 12">
            <a:extLst>
              <a:ext uri="{FF2B5EF4-FFF2-40B4-BE49-F238E27FC236}">
                <a16:creationId xmlns:a16="http://schemas.microsoft.com/office/drawing/2014/main" id="{C26BECB1-384B-44A1-8BF0-8A482E235382}"/>
              </a:ext>
            </a:extLst>
          </p:cNvPr>
          <p:cNvSpPr txBox="1"/>
          <p:nvPr/>
        </p:nvSpPr>
        <p:spPr>
          <a:xfrm>
            <a:off x="8056179" y="5646994"/>
            <a:ext cx="2506717" cy="646331"/>
          </a:xfrm>
          <a:prstGeom prst="rect">
            <a:avLst/>
          </a:prstGeom>
          <a:noFill/>
        </p:spPr>
        <p:txBody>
          <a:bodyPr wrap="square" rtlCol="0">
            <a:spAutoFit/>
          </a:bodyPr>
          <a:lstStyle/>
          <a:p>
            <a:r>
              <a:rPr lang="en-NZ" dirty="0"/>
              <a:t>2035-2039</a:t>
            </a:r>
          </a:p>
          <a:p>
            <a:r>
              <a:rPr lang="en-NZ" dirty="0"/>
              <a:t>280 MWp / 0 MWp</a:t>
            </a:r>
          </a:p>
        </p:txBody>
      </p:sp>
      <p:sp>
        <p:nvSpPr>
          <p:cNvPr id="9" name="TextBox 8">
            <a:extLst>
              <a:ext uri="{FF2B5EF4-FFF2-40B4-BE49-F238E27FC236}">
                <a16:creationId xmlns:a16="http://schemas.microsoft.com/office/drawing/2014/main" id="{901778D8-823B-4B71-A282-B4EB5EE6DE31}"/>
              </a:ext>
            </a:extLst>
          </p:cNvPr>
          <p:cNvSpPr txBox="1"/>
          <p:nvPr/>
        </p:nvSpPr>
        <p:spPr>
          <a:xfrm>
            <a:off x="0" y="1191215"/>
            <a:ext cx="3775617" cy="584775"/>
          </a:xfrm>
          <a:prstGeom prst="rect">
            <a:avLst/>
          </a:prstGeom>
          <a:noFill/>
        </p:spPr>
        <p:txBody>
          <a:bodyPr wrap="square" rtlCol="0">
            <a:spAutoFit/>
          </a:bodyPr>
          <a:lstStyle/>
          <a:p>
            <a:r>
              <a:rPr lang="en-NZ" sz="1600" dirty="0"/>
              <a:t>Higher IRR requirement (8.5%)</a:t>
            </a:r>
          </a:p>
          <a:p>
            <a:r>
              <a:rPr lang="en-NZ" sz="1600" dirty="0"/>
              <a:t>Average electricity price inflation (2%)</a:t>
            </a:r>
          </a:p>
        </p:txBody>
      </p:sp>
    </p:spTree>
    <p:extLst>
      <p:ext uri="{BB962C8B-B14F-4D97-AF65-F5344CB8AC3E}">
        <p14:creationId xmlns:p14="http://schemas.microsoft.com/office/powerpoint/2010/main" val="1079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681718" cy="826089"/>
          </a:xfrm>
        </p:spPr>
        <p:txBody>
          <a:bodyPr>
            <a:normAutofit/>
          </a:bodyPr>
          <a:lstStyle/>
          <a:p>
            <a:r>
              <a:rPr lang="en-NZ" dirty="0"/>
              <a:t>Transmission &amp; Distribution Capacity</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29</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pic>
        <p:nvPicPr>
          <p:cNvPr id="3" name="Picture 2">
            <a:extLst>
              <a:ext uri="{FF2B5EF4-FFF2-40B4-BE49-F238E27FC236}">
                <a16:creationId xmlns:a16="http://schemas.microsoft.com/office/drawing/2014/main" id="{FBFB76BE-0F0F-4A71-B005-154181CA1477}"/>
              </a:ext>
            </a:extLst>
          </p:cNvPr>
          <p:cNvPicPr/>
          <p:nvPr/>
        </p:nvPicPr>
        <p:blipFill>
          <a:blip r:embed="rId2"/>
          <a:stretch>
            <a:fillRect/>
          </a:stretch>
        </p:blipFill>
        <p:spPr>
          <a:xfrm>
            <a:off x="1412875" y="1265425"/>
            <a:ext cx="9366249" cy="5076191"/>
          </a:xfrm>
          <a:prstGeom prst="rect">
            <a:avLst/>
          </a:prstGeom>
        </p:spPr>
      </p:pic>
      <p:cxnSp>
        <p:nvCxnSpPr>
          <p:cNvPr id="12" name="Straight Arrow Connector 11">
            <a:extLst>
              <a:ext uri="{FF2B5EF4-FFF2-40B4-BE49-F238E27FC236}">
                <a16:creationId xmlns:a16="http://schemas.microsoft.com/office/drawing/2014/main" id="{08821158-9109-472F-A865-7E9E78497139}"/>
              </a:ext>
            </a:extLst>
          </p:cNvPr>
          <p:cNvCxnSpPr/>
          <p:nvPr/>
        </p:nvCxnSpPr>
        <p:spPr>
          <a:xfrm>
            <a:off x="1042035" y="5252720"/>
            <a:ext cx="741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F10596E-9DB8-42EA-93AA-4A45F8B7BBAA}"/>
              </a:ext>
            </a:extLst>
          </p:cNvPr>
          <p:cNvSpPr txBox="1"/>
          <p:nvPr/>
        </p:nvSpPr>
        <p:spPr>
          <a:xfrm>
            <a:off x="0" y="5078214"/>
            <a:ext cx="1412875" cy="646331"/>
          </a:xfrm>
          <a:prstGeom prst="rect">
            <a:avLst/>
          </a:prstGeom>
          <a:noFill/>
        </p:spPr>
        <p:txBody>
          <a:bodyPr wrap="square" rtlCol="0">
            <a:spAutoFit/>
          </a:bodyPr>
          <a:lstStyle/>
          <a:p>
            <a:r>
              <a:rPr lang="en-NZ" dirty="0"/>
              <a:t>5,700 Ha</a:t>
            </a:r>
          </a:p>
          <a:p>
            <a:r>
              <a:rPr lang="en-NZ" dirty="0"/>
              <a:t>3,500 GWh</a:t>
            </a:r>
          </a:p>
        </p:txBody>
      </p:sp>
    </p:spTree>
    <p:extLst>
      <p:ext uri="{BB962C8B-B14F-4D97-AF65-F5344CB8AC3E}">
        <p14:creationId xmlns:p14="http://schemas.microsoft.com/office/powerpoint/2010/main" val="181267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Objectives</a:t>
            </a:r>
          </a:p>
        </p:txBody>
      </p:sp>
      <p:sp>
        <p:nvSpPr>
          <p:cNvPr id="3" name="Content Placeholder 2">
            <a:extLst>
              <a:ext uri="{FF2B5EF4-FFF2-40B4-BE49-F238E27FC236}">
                <a16:creationId xmlns:a16="http://schemas.microsoft.com/office/drawing/2014/main" id="{39CDF73A-B38B-406A-9DB5-743473EF25AC}"/>
              </a:ext>
            </a:extLst>
          </p:cNvPr>
          <p:cNvSpPr>
            <a:spLocks noGrp="1"/>
          </p:cNvSpPr>
          <p:nvPr>
            <p:ph idx="1"/>
          </p:nvPr>
        </p:nvSpPr>
        <p:spPr/>
        <p:txBody>
          <a:bodyPr>
            <a:normAutofit/>
          </a:bodyPr>
          <a:lstStyle/>
          <a:p>
            <a:r>
              <a:rPr lang="en-NZ" dirty="0"/>
              <a:t>Contribute to the MBIE Electricity Demand and Generation Scenarios (EDGS)</a:t>
            </a:r>
          </a:p>
          <a:p>
            <a:r>
              <a:rPr lang="en-NZ" dirty="0"/>
              <a:t>Investigate the potential capacity and generation from utility-scale solar</a:t>
            </a:r>
          </a:p>
          <a:p>
            <a:pPr lvl="1"/>
            <a:r>
              <a:rPr lang="en-NZ" dirty="0"/>
              <a:t>MW versus time and location</a:t>
            </a:r>
          </a:p>
          <a:p>
            <a:pPr lvl="1"/>
            <a:r>
              <a:rPr lang="en-NZ" dirty="0"/>
              <a:t>By network connection</a:t>
            </a:r>
          </a:p>
          <a:p>
            <a:r>
              <a:rPr lang="en-NZ" dirty="0"/>
              <a:t>Contribute to Transpower and distributor planning</a:t>
            </a:r>
          </a:p>
          <a:p>
            <a:r>
              <a:rPr lang="en-NZ" dirty="0"/>
              <a:t>Understand how solar might contribute to meeting more renewable energy generation and ultimately net-zero emissions</a:t>
            </a:r>
          </a:p>
          <a:p>
            <a:r>
              <a:rPr lang="en-NZ" dirty="0"/>
              <a:t>Small-scale rooftop and commercial excluded in this study</a:t>
            </a:r>
          </a:p>
          <a:p>
            <a:pPr lvl="1"/>
            <a:endParaRPr lang="en-NZ" dirty="0"/>
          </a:p>
          <a:p>
            <a:endParaRPr lang="en-NZ" dirty="0"/>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3</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318748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681718" cy="826089"/>
          </a:xfrm>
        </p:spPr>
        <p:txBody>
          <a:bodyPr>
            <a:normAutofit/>
          </a:bodyPr>
          <a:lstStyle/>
          <a:p>
            <a:r>
              <a:rPr lang="en-NZ" dirty="0"/>
              <a:t>Key Conclusions</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30</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9" name="Content Placeholder 2">
            <a:extLst>
              <a:ext uri="{FF2B5EF4-FFF2-40B4-BE49-F238E27FC236}">
                <a16:creationId xmlns:a16="http://schemas.microsoft.com/office/drawing/2014/main" id="{BA79D9C9-2E10-4333-BB55-56227A5E095C}"/>
              </a:ext>
            </a:extLst>
          </p:cNvPr>
          <p:cNvSpPr>
            <a:spLocks noGrp="1"/>
          </p:cNvSpPr>
          <p:nvPr>
            <p:ph idx="1"/>
          </p:nvPr>
        </p:nvSpPr>
        <p:spPr>
          <a:xfrm>
            <a:off x="838202" y="1375715"/>
            <a:ext cx="10515600" cy="5068762"/>
          </a:xfrm>
        </p:spPr>
        <p:txBody>
          <a:bodyPr>
            <a:normAutofit fontScale="62500" lnSpcReduction="20000"/>
          </a:bodyPr>
          <a:lstStyle/>
          <a:p>
            <a:r>
              <a:rPr lang="en-NZ" dirty="0"/>
              <a:t>There is a significant amount of suitable land for PV development in New Zealand</a:t>
            </a:r>
          </a:p>
          <a:p>
            <a:pPr lvl="1"/>
            <a:r>
              <a:rPr lang="en-NZ" dirty="0"/>
              <a:t>Enough for many 10s of GW</a:t>
            </a:r>
          </a:p>
          <a:p>
            <a:r>
              <a:rPr lang="en-NZ" dirty="0"/>
              <a:t>However land &amp; transmission proximity will be greater determinants than the NPV sensitivity indicates</a:t>
            </a:r>
          </a:p>
          <a:p>
            <a:pPr lvl="1"/>
            <a:r>
              <a:rPr lang="en-NZ" dirty="0"/>
              <a:t>While land and transmission cost is ~ an order of magnitude lower than solar farm cost, it is often the case that availability of land with no other use leads to considering solar, OR most other inputs are roughly equal and therefore land and transmission cost determine the most favourable areas</a:t>
            </a:r>
          </a:p>
          <a:p>
            <a:r>
              <a:rPr lang="en-NZ" dirty="0"/>
              <a:t>Transmission connected systems appear more economic that distribution connected systems</a:t>
            </a:r>
          </a:p>
          <a:p>
            <a:r>
              <a:rPr lang="en-NZ" dirty="0"/>
              <a:t>Capacity of distribution connected solar is about 5-15% of transmission connected solar</a:t>
            </a:r>
          </a:p>
          <a:p>
            <a:r>
              <a:rPr lang="en-NZ" dirty="0"/>
              <a:t>The reader should view forecasts in conjunction with changes that may affect electricity price and location factors</a:t>
            </a:r>
          </a:p>
          <a:p>
            <a:r>
              <a:rPr lang="en-NZ" dirty="0"/>
              <a:t>High uptake may depress wholesale prices, negating the high rate of return and forecasts</a:t>
            </a:r>
          </a:p>
          <a:p>
            <a:r>
              <a:rPr lang="en-NZ" dirty="0"/>
              <a:t>Forecasts are sensitive to world-wide solar production</a:t>
            </a:r>
          </a:p>
          <a:p>
            <a:r>
              <a:rPr lang="en-NZ" dirty="0"/>
              <a:t>Lowering cost of capital may give rise to more projects. Need to balance this with potentially lower electricity price inflation</a:t>
            </a:r>
          </a:p>
          <a:p>
            <a:r>
              <a:rPr lang="en-NZ" dirty="0"/>
              <a:t>Once economic and under development, solar capacity could increase rapidly over a period of 10-15 years</a:t>
            </a:r>
          </a:p>
        </p:txBody>
      </p:sp>
    </p:spTree>
    <p:extLst>
      <p:ext uri="{BB962C8B-B14F-4D97-AF65-F5344CB8AC3E}">
        <p14:creationId xmlns:p14="http://schemas.microsoft.com/office/powerpoint/2010/main" val="24916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fade">
                                      <p:cBhvr>
                                        <p:cTn id="48" dur="500"/>
                                        <p:tgtEl>
                                          <p:spTgt spid="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Effect transition="in" filter="fade">
                                      <p:cBhvr>
                                        <p:cTn id="5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F04D-ED5D-415A-8566-93B424707237}"/>
              </a:ext>
            </a:extLst>
          </p:cNvPr>
          <p:cNvSpPr>
            <a:spLocks noGrp="1"/>
          </p:cNvSpPr>
          <p:nvPr>
            <p:ph type="title"/>
          </p:nvPr>
        </p:nvSpPr>
        <p:spPr/>
        <p:txBody>
          <a:bodyPr/>
          <a:lstStyle/>
          <a:p>
            <a:endParaRPr lang="en-NZ" dirty="0"/>
          </a:p>
        </p:txBody>
      </p:sp>
      <p:sp>
        <p:nvSpPr>
          <p:cNvPr id="3" name="Footer Placeholder 2">
            <a:extLst>
              <a:ext uri="{FF2B5EF4-FFF2-40B4-BE49-F238E27FC236}">
                <a16:creationId xmlns:a16="http://schemas.microsoft.com/office/drawing/2014/main" id="{B279FB91-9A94-49CA-BE3E-C38A46FDD525}"/>
              </a:ext>
            </a:extLst>
          </p:cNvPr>
          <p:cNvSpPr>
            <a:spLocks noGrp="1"/>
          </p:cNvSpPr>
          <p:nvPr>
            <p:ph type="ftr" sz="quarter" idx="11"/>
          </p:nvPr>
        </p:nvSpPr>
        <p:spPr/>
        <p:txBody>
          <a:bodyPr/>
          <a:lstStyle/>
          <a:p>
            <a:r>
              <a:rPr lang="en-US" dirty="0"/>
              <a:t>© Allan Miller Consulting Ltd 2017</a:t>
            </a:r>
          </a:p>
        </p:txBody>
      </p:sp>
      <p:sp>
        <p:nvSpPr>
          <p:cNvPr id="4" name="Slide Number Placeholder 3">
            <a:extLst>
              <a:ext uri="{FF2B5EF4-FFF2-40B4-BE49-F238E27FC236}">
                <a16:creationId xmlns:a16="http://schemas.microsoft.com/office/drawing/2014/main" id="{59E3FEFF-8C6A-45F0-8764-67A3276A0A29}"/>
              </a:ext>
            </a:extLst>
          </p:cNvPr>
          <p:cNvSpPr>
            <a:spLocks noGrp="1"/>
          </p:cNvSpPr>
          <p:nvPr>
            <p:ph type="sldNum" sz="quarter" idx="12"/>
          </p:nvPr>
        </p:nvSpPr>
        <p:spPr/>
        <p:txBody>
          <a:bodyPr/>
          <a:lstStyle/>
          <a:p>
            <a:fld id="{E31375A4-56A4-47D6-9801-1991572033F7}" type="slidenum">
              <a:rPr lang="en-US" smtClean="0"/>
              <a:t>31</a:t>
            </a:fld>
            <a:endParaRPr lang="en-US" dirty="0"/>
          </a:p>
        </p:txBody>
      </p:sp>
      <p:pic>
        <p:nvPicPr>
          <p:cNvPr id="5" name="Picture 4" descr="A picture containing electronics&#10;&#10;Description generated with very high confidence">
            <a:extLst>
              <a:ext uri="{FF2B5EF4-FFF2-40B4-BE49-F238E27FC236}">
                <a16:creationId xmlns:a16="http://schemas.microsoft.com/office/drawing/2014/main" id="{75FCE447-1CD6-4663-B11D-3AAD283FC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large green field&#10;&#10;Description automatically generated">
            <a:extLst>
              <a:ext uri="{FF2B5EF4-FFF2-40B4-BE49-F238E27FC236}">
                <a16:creationId xmlns:a16="http://schemas.microsoft.com/office/drawing/2014/main" id="{CC3D124F-2254-4ACE-AC2A-DC17AC8DB8AF}"/>
              </a:ext>
            </a:extLst>
          </p:cNvPr>
          <p:cNvPicPr/>
          <p:nvPr/>
        </p:nvPicPr>
        <p:blipFill rotWithShape="1">
          <a:blip r:embed="rId3" cstate="print">
            <a:extLst>
              <a:ext uri="{28A0092B-C50C-407E-A947-70E740481C1C}">
                <a14:useLocalDpi xmlns:a14="http://schemas.microsoft.com/office/drawing/2010/main" val="0"/>
              </a:ext>
            </a:extLst>
          </a:blip>
          <a:srcRect t="3659" b="18509"/>
          <a:stretch/>
        </p:blipFill>
        <p:spPr bwMode="auto">
          <a:xfrm>
            <a:off x="0" y="0"/>
            <a:ext cx="12192000" cy="7040880"/>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8" name="Title 1">
            <a:extLst>
              <a:ext uri="{FF2B5EF4-FFF2-40B4-BE49-F238E27FC236}">
                <a16:creationId xmlns:a16="http://schemas.microsoft.com/office/drawing/2014/main" id="{2473855E-253B-420A-BEB9-711AE26ECEDC}"/>
              </a:ext>
            </a:extLst>
          </p:cNvPr>
          <p:cNvSpPr txBox="1">
            <a:spLocks/>
          </p:cNvSpPr>
          <p:nvPr/>
        </p:nvSpPr>
        <p:spPr>
          <a:xfrm>
            <a:off x="429443" y="371918"/>
            <a:ext cx="11125200" cy="914400"/>
          </a:xfrm>
          <a:prstGeom prst="rect">
            <a:avLst/>
          </a:prstGeom>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algn="ctr">
              <a:lnSpc>
                <a:spcPct val="114000"/>
              </a:lnSpc>
              <a:spcAft>
                <a:spcPts val="600"/>
              </a:spcAft>
            </a:pPr>
            <a:r>
              <a:rPr lang="en-NZ" sz="3600" b="1" dirty="0">
                <a:solidFill>
                  <a:schemeClr val="accent6">
                    <a:lumMod val="50000"/>
                  </a:schemeClr>
                </a:solidFill>
              </a:rPr>
              <a:t>Questions</a:t>
            </a:r>
            <a:endParaRPr lang="en-NZ" sz="2200" b="1" dirty="0">
              <a:solidFill>
                <a:schemeClr val="accent6">
                  <a:lumMod val="50000"/>
                </a:schemeClr>
              </a:solidFill>
            </a:endParaRPr>
          </a:p>
        </p:txBody>
      </p:sp>
    </p:spTree>
    <p:extLst>
      <p:ext uri="{BB962C8B-B14F-4D97-AF65-F5344CB8AC3E}">
        <p14:creationId xmlns:p14="http://schemas.microsoft.com/office/powerpoint/2010/main" val="40579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854438" cy="826089"/>
          </a:xfrm>
        </p:spPr>
        <p:txBody>
          <a:bodyPr>
            <a:normAutofit/>
          </a:bodyPr>
          <a:lstStyle/>
          <a:p>
            <a:pPr marL="0" indent="0">
              <a:buNone/>
            </a:pPr>
            <a:r>
              <a:rPr lang="en-NZ" dirty="0"/>
              <a:t>Utility-Scale Solar Technology</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32</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315395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854438" cy="826089"/>
          </a:xfrm>
        </p:spPr>
        <p:txBody>
          <a:bodyPr>
            <a:normAutofit fontScale="90000"/>
          </a:bodyPr>
          <a:lstStyle/>
          <a:p>
            <a:pPr marL="0" indent="0">
              <a:buNone/>
            </a:pPr>
            <a:r>
              <a:rPr lang="en-NZ" dirty="0"/>
              <a:t>Utility-Scale Solar Technology and Grid Connection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33</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7" name="Content Placeholder 2">
            <a:extLst>
              <a:ext uri="{FF2B5EF4-FFF2-40B4-BE49-F238E27FC236}">
                <a16:creationId xmlns:a16="http://schemas.microsoft.com/office/drawing/2014/main" id="{D004CB1E-918E-42F0-A3BB-CCDEC2953FC6}"/>
              </a:ext>
            </a:extLst>
          </p:cNvPr>
          <p:cNvSpPr>
            <a:spLocks noGrp="1"/>
          </p:cNvSpPr>
          <p:nvPr>
            <p:ph idx="1"/>
          </p:nvPr>
        </p:nvSpPr>
        <p:spPr>
          <a:xfrm>
            <a:off x="838202" y="1375715"/>
            <a:ext cx="10515600" cy="5068762"/>
          </a:xfrm>
        </p:spPr>
        <p:txBody>
          <a:bodyPr>
            <a:normAutofit/>
          </a:bodyPr>
          <a:lstStyle/>
          <a:p>
            <a:r>
              <a:rPr lang="en-NZ" dirty="0"/>
              <a:t>Crystalline silicon considered</a:t>
            </a:r>
          </a:p>
          <a:p>
            <a:r>
              <a:rPr lang="en-NZ" dirty="0"/>
              <a:t>Capacity factor combined with capital cost is crucial</a:t>
            </a:r>
          </a:p>
          <a:p>
            <a:r>
              <a:rPr lang="en-NZ" dirty="0"/>
              <a:t>Capacity factor maximised using</a:t>
            </a:r>
          </a:p>
          <a:p>
            <a:pPr lvl="1"/>
            <a:r>
              <a:rPr lang="en-NZ" dirty="0"/>
              <a:t>single-axis tracking (azimuth or east-west tracking)</a:t>
            </a:r>
          </a:p>
          <a:p>
            <a:pPr lvl="2"/>
            <a:r>
              <a:rPr lang="en-NZ" dirty="0"/>
              <a:t>Increases energy yield throughout the day</a:t>
            </a:r>
          </a:p>
          <a:p>
            <a:pPr lvl="2"/>
            <a:r>
              <a:rPr lang="en-NZ" dirty="0"/>
              <a:t>Most systems in the US are now single-axis tracking</a:t>
            </a:r>
          </a:p>
          <a:p>
            <a:pPr lvl="1"/>
            <a:r>
              <a:rPr lang="en-NZ" dirty="0"/>
              <a:t>array over-capacity (inverter loading ratio)</a:t>
            </a:r>
          </a:p>
          <a:p>
            <a:pPr lvl="2"/>
            <a:r>
              <a:rPr lang="en-NZ" dirty="0"/>
              <a:t>Increases energy yield, offsets module degradation but can result in ‘capping’ and cost</a:t>
            </a:r>
          </a:p>
          <a:p>
            <a:pPr lvl="1"/>
            <a:endParaRPr lang="en-NZ" dirty="0"/>
          </a:p>
          <a:p>
            <a:pPr lvl="1"/>
            <a:endParaRPr lang="en-NZ" dirty="0"/>
          </a:p>
          <a:p>
            <a:pPr lvl="1"/>
            <a:endParaRPr lang="en-NZ" dirty="0"/>
          </a:p>
          <a:p>
            <a:endParaRPr lang="en-NZ" dirty="0"/>
          </a:p>
          <a:p>
            <a:endParaRPr lang="en-NZ" dirty="0"/>
          </a:p>
        </p:txBody>
      </p:sp>
    </p:spTree>
    <p:extLst>
      <p:ext uri="{BB962C8B-B14F-4D97-AF65-F5344CB8AC3E}">
        <p14:creationId xmlns:p14="http://schemas.microsoft.com/office/powerpoint/2010/main" val="13265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7C3E0F-1D40-421A-BA1D-8B4A04BE6824}"/>
              </a:ext>
            </a:extLst>
          </p:cNvPr>
          <p:cNvSpPr txBox="1"/>
          <p:nvPr/>
        </p:nvSpPr>
        <p:spPr>
          <a:xfrm>
            <a:off x="838202" y="365126"/>
            <a:ext cx="8371788" cy="826089"/>
          </a:xfrm>
          <a:prstGeom prst="rect">
            <a:avLst/>
          </a:prstGeom>
        </p:spPr>
        <p:txBody>
          <a:bodyPr vert="horz" lIns="91440" tIns="45720" rIns="91440" bIns="45720" rtlCol="0" anchor="ctr">
            <a:normAutofit/>
          </a:bodyPr>
          <a:lstStyle/>
          <a:p>
            <a:pPr defTabSz="914411">
              <a:lnSpc>
                <a:spcPct val="90000"/>
              </a:lnSpc>
              <a:spcBef>
                <a:spcPct val="0"/>
              </a:spcBef>
              <a:spcAft>
                <a:spcPts val="600"/>
              </a:spcAft>
            </a:pPr>
            <a:r>
              <a:rPr lang="en-US" sz="3200" kern="1200" dirty="0">
                <a:latin typeface="Ebrima" panose="02000000000000000000" pitchFamily="2" charset="0"/>
                <a:ea typeface="Ebrima" panose="02000000000000000000" pitchFamily="2" charset="0"/>
                <a:cs typeface="Ebrima" panose="02000000000000000000" pitchFamily="2" charset="0"/>
              </a:rPr>
              <a:t>Generation on 7 November</a:t>
            </a:r>
          </a:p>
        </p:txBody>
      </p:sp>
      <p:pic>
        <p:nvPicPr>
          <p:cNvPr id="11" name="Picture 10">
            <a:extLst>
              <a:ext uri="{FF2B5EF4-FFF2-40B4-BE49-F238E27FC236}">
                <a16:creationId xmlns:a16="http://schemas.microsoft.com/office/drawing/2014/main" id="{2CCD115D-37FA-44F3-B3FC-72D22ACDD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41" y="1375715"/>
            <a:ext cx="9554721" cy="4801249"/>
          </a:xfrm>
          <a:prstGeom prst="rect">
            <a:avLst/>
          </a:prstGeom>
          <a:noFill/>
        </p:spPr>
      </p:pic>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a:xfrm>
            <a:off x="226243" y="6473129"/>
            <a:ext cx="3581399" cy="287273"/>
          </a:xfrm>
        </p:spPr>
        <p:txBody>
          <a:bodyPr vert="horz" lIns="91440" tIns="45720" rIns="91440" bIns="45720" rtlCol="0" anchor="ctr">
            <a:normAutofit/>
          </a:bodyPr>
          <a:lstStyle/>
          <a:p>
            <a:pPr>
              <a:spcAft>
                <a:spcPts val="600"/>
              </a:spcAft>
            </a:pPr>
            <a:r>
              <a:rPr lang="en-US" kern="1200" dirty="0">
                <a:latin typeface="Ebrima" panose="02000000000000000000" pitchFamily="2" charset="0"/>
                <a:ea typeface="Ebrima" panose="02000000000000000000" pitchFamily="2" charset="0"/>
                <a:cs typeface="Ebrima" panose="02000000000000000000" pitchFamily="2" charset="0"/>
              </a:rPr>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a:xfrm>
            <a:off x="8610601" y="6356351"/>
            <a:ext cx="2743200"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34</a:t>
            </a:fld>
            <a:endParaRPr lang="en-US"/>
          </a:p>
        </p:txBody>
      </p:sp>
      <p:sp>
        <p:nvSpPr>
          <p:cNvPr id="2" name="TextBox 1">
            <a:extLst>
              <a:ext uri="{FF2B5EF4-FFF2-40B4-BE49-F238E27FC236}">
                <a16:creationId xmlns:a16="http://schemas.microsoft.com/office/drawing/2014/main" id="{17DFCE16-0094-472A-8B30-383515F54B38}"/>
              </a:ext>
            </a:extLst>
          </p:cNvPr>
          <p:cNvSpPr txBox="1"/>
          <p:nvPr/>
        </p:nvSpPr>
        <p:spPr>
          <a:xfrm>
            <a:off x="5913120" y="6070401"/>
            <a:ext cx="1066800" cy="276999"/>
          </a:xfrm>
          <a:prstGeom prst="rect">
            <a:avLst/>
          </a:prstGeom>
          <a:noFill/>
        </p:spPr>
        <p:txBody>
          <a:bodyPr wrap="square" rtlCol="0">
            <a:spAutoFit/>
          </a:bodyPr>
          <a:lstStyle/>
          <a:p>
            <a:r>
              <a:rPr lang="en-NZ" sz="1200" dirty="0"/>
              <a:t>(NZST)</a:t>
            </a:r>
          </a:p>
        </p:txBody>
      </p:sp>
    </p:spTree>
    <p:extLst>
      <p:ext uri="{BB962C8B-B14F-4D97-AF65-F5344CB8AC3E}">
        <p14:creationId xmlns:p14="http://schemas.microsoft.com/office/powerpoint/2010/main" val="14458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7C3E0F-1D40-421A-BA1D-8B4A04BE6824}"/>
              </a:ext>
            </a:extLst>
          </p:cNvPr>
          <p:cNvSpPr txBox="1"/>
          <p:nvPr/>
        </p:nvSpPr>
        <p:spPr>
          <a:xfrm>
            <a:off x="838202" y="365126"/>
            <a:ext cx="8371788" cy="826089"/>
          </a:xfrm>
          <a:prstGeom prst="rect">
            <a:avLst/>
          </a:prstGeom>
        </p:spPr>
        <p:txBody>
          <a:bodyPr vert="horz" lIns="91440" tIns="45720" rIns="91440" bIns="45720" rtlCol="0" anchor="ctr">
            <a:normAutofit/>
          </a:bodyPr>
          <a:lstStyle/>
          <a:p>
            <a:pPr defTabSz="914411">
              <a:lnSpc>
                <a:spcPct val="90000"/>
              </a:lnSpc>
              <a:spcBef>
                <a:spcPct val="0"/>
              </a:spcBef>
              <a:spcAft>
                <a:spcPts val="600"/>
              </a:spcAft>
            </a:pPr>
            <a:r>
              <a:rPr lang="en-US" sz="3200" dirty="0">
                <a:latin typeface="Ebrima" panose="02000000000000000000" pitchFamily="2" charset="0"/>
                <a:ea typeface="Ebrima" panose="02000000000000000000" pitchFamily="2" charset="0"/>
                <a:cs typeface="Ebrima" panose="02000000000000000000" pitchFamily="2" charset="0"/>
              </a:rPr>
              <a:t>Module over capacity</a:t>
            </a:r>
          </a:p>
        </p:txBody>
      </p:sp>
      <p:pic>
        <p:nvPicPr>
          <p:cNvPr id="3" name="Picture 2">
            <a:extLst>
              <a:ext uri="{FF2B5EF4-FFF2-40B4-BE49-F238E27FC236}">
                <a16:creationId xmlns:a16="http://schemas.microsoft.com/office/drawing/2014/main" id="{1C54322D-C4D2-45F2-A7F7-8B4A4FA1F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41" y="1375715"/>
            <a:ext cx="9554721" cy="4801249"/>
          </a:xfrm>
          <a:prstGeom prst="rect">
            <a:avLst/>
          </a:prstGeom>
          <a:noFill/>
        </p:spPr>
      </p:pic>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a:xfrm>
            <a:off x="226243" y="6473129"/>
            <a:ext cx="3581399" cy="287273"/>
          </a:xfrm>
        </p:spPr>
        <p:txBody>
          <a:bodyPr vert="horz" lIns="91440" tIns="45720" rIns="91440" bIns="45720" rtlCol="0" anchor="ctr">
            <a:normAutofit/>
          </a:bodyPr>
          <a:lstStyle/>
          <a:p>
            <a:pPr>
              <a:spcAft>
                <a:spcPts val="600"/>
              </a:spcAft>
            </a:pPr>
            <a:r>
              <a:rPr lang="en-US" kern="1200" dirty="0">
                <a:latin typeface="Ebrima" panose="02000000000000000000" pitchFamily="2" charset="0"/>
                <a:ea typeface="Ebrima" panose="02000000000000000000" pitchFamily="2" charset="0"/>
                <a:cs typeface="Ebrima" panose="02000000000000000000" pitchFamily="2" charset="0"/>
              </a:rPr>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a:xfrm>
            <a:off x="8610601" y="6356351"/>
            <a:ext cx="2743200"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35</a:t>
            </a:fld>
            <a:endParaRPr lang="en-US"/>
          </a:p>
        </p:txBody>
      </p:sp>
      <p:sp>
        <p:nvSpPr>
          <p:cNvPr id="6" name="TextBox 5">
            <a:extLst>
              <a:ext uri="{FF2B5EF4-FFF2-40B4-BE49-F238E27FC236}">
                <a16:creationId xmlns:a16="http://schemas.microsoft.com/office/drawing/2014/main" id="{D6D49AD0-E4A2-4668-ACB9-FA2B0C806D23}"/>
              </a:ext>
            </a:extLst>
          </p:cNvPr>
          <p:cNvSpPr txBox="1"/>
          <p:nvPr/>
        </p:nvSpPr>
        <p:spPr>
          <a:xfrm>
            <a:off x="5913120" y="6070401"/>
            <a:ext cx="1066800" cy="276999"/>
          </a:xfrm>
          <a:prstGeom prst="rect">
            <a:avLst/>
          </a:prstGeom>
          <a:noFill/>
        </p:spPr>
        <p:txBody>
          <a:bodyPr wrap="square" rtlCol="0">
            <a:spAutoFit/>
          </a:bodyPr>
          <a:lstStyle/>
          <a:p>
            <a:r>
              <a:rPr lang="en-NZ" sz="1200" dirty="0"/>
              <a:t>(NZST)</a:t>
            </a:r>
          </a:p>
        </p:txBody>
      </p:sp>
    </p:spTree>
    <p:extLst>
      <p:ext uri="{BB962C8B-B14F-4D97-AF65-F5344CB8AC3E}">
        <p14:creationId xmlns:p14="http://schemas.microsoft.com/office/powerpoint/2010/main" val="30695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7C3E0F-1D40-421A-BA1D-8B4A04BE6824}"/>
              </a:ext>
            </a:extLst>
          </p:cNvPr>
          <p:cNvSpPr txBox="1"/>
          <p:nvPr/>
        </p:nvSpPr>
        <p:spPr>
          <a:xfrm>
            <a:off x="838202" y="365126"/>
            <a:ext cx="8371788" cy="826089"/>
          </a:xfrm>
          <a:prstGeom prst="rect">
            <a:avLst/>
          </a:prstGeom>
        </p:spPr>
        <p:txBody>
          <a:bodyPr vert="horz" lIns="91440" tIns="45720" rIns="91440" bIns="45720" rtlCol="0" anchor="ctr">
            <a:normAutofit/>
          </a:bodyPr>
          <a:lstStyle/>
          <a:p>
            <a:pPr defTabSz="914411">
              <a:lnSpc>
                <a:spcPct val="90000"/>
              </a:lnSpc>
              <a:spcBef>
                <a:spcPct val="0"/>
              </a:spcBef>
              <a:spcAft>
                <a:spcPts val="600"/>
              </a:spcAft>
            </a:pPr>
            <a:r>
              <a:rPr lang="en-US" sz="3200" dirty="0">
                <a:latin typeface="Ebrima" panose="02000000000000000000" pitchFamily="2" charset="0"/>
                <a:ea typeface="Ebrima" panose="02000000000000000000" pitchFamily="2" charset="0"/>
                <a:cs typeface="Ebrima" panose="02000000000000000000" pitchFamily="2" charset="0"/>
              </a:rPr>
              <a:t>Single axis tracking from east to west</a:t>
            </a:r>
            <a:endParaRPr lang="en-US" sz="3200" kern="1200" dirty="0">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77D73888-9314-43F7-A621-064A24A57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41" y="1375715"/>
            <a:ext cx="9554721" cy="4801249"/>
          </a:xfrm>
          <a:prstGeom prst="rect">
            <a:avLst/>
          </a:prstGeom>
          <a:noFill/>
        </p:spPr>
      </p:pic>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a:xfrm>
            <a:off x="226243" y="6473129"/>
            <a:ext cx="3581399" cy="287273"/>
          </a:xfrm>
        </p:spPr>
        <p:txBody>
          <a:bodyPr vert="horz" lIns="91440" tIns="45720" rIns="91440" bIns="45720" rtlCol="0" anchor="ctr">
            <a:normAutofit/>
          </a:bodyPr>
          <a:lstStyle/>
          <a:p>
            <a:pPr>
              <a:spcAft>
                <a:spcPts val="600"/>
              </a:spcAft>
            </a:pPr>
            <a:r>
              <a:rPr lang="en-US" kern="1200" dirty="0">
                <a:latin typeface="Ebrima" panose="02000000000000000000" pitchFamily="2" charset="0"/>
                <a:ea typeface="Ebrima" panose="02000000000000000000" pitchFamily="2" charset="0"/>
                <a:cs typeface="Ebrima" panose="02000000000000000000" pitchFamily="2" charset="0"/>
              </a:rPr>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a:xfrm>
            <a:off x="8610601" y="6356351"/>
            <a:ext cx="2743200"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36</a:t>
            </a:fld>
            <a:endParaRPr lang="en-US"/>
          </a:p>
        </p:txBody>
      </p:sp>
      <p:sp>
        <p:nvSpPr>
          <p:cNvPr id="6" name="TextBox 5">
            <a:extLst>
              <a:ext uri="{FF2B5EF4-FFF2-40B4-BE49-F238E27FC236}">
                <a16:creationId xmlns:a16="http://schemas.microsoft.com/office/drawing/2014/main" id="{4C6B1FC2-9711-4867-A85F-1A17939FC635}"/>
              </a:ext>
            </a:extLst>
          </p:cNvPr>
          <p:cNvSpPr txBox="1"/>
          <p:nvPr/>
        </p:nvSpPr>
        <p:spPr>
          <a:xfrm>
            <a:off x="5913120" y="6070401"/>
            <a:ext cx="1066800" cy="276999"/>
          </a:xfrm>
          <a:prstGeom prst="rect">
            <a:avLst/>
          </a:prstGeom>
          <a:noFill/>
        </p:spPr>
        <p:txBody>
          <a:bodyPr wrap="square" rtlCol="0">
            <a:spAutoFit/>
          </a:bodyPr>
          <a:lstStyle/>
          <a:p>
            <a:r>
              <a:rPr lang="en-NZ" sz="1200" dirty="0"/>
              <a:t>(NZST)</a:t>
            </a:r>
          </a:p>
        </p:txBody>
      </p:sp>
    </p:spTree>
    <p:extLst>
      <p:ext uri="{BB962C8B-B14F-4D97-AF65-F5344CB8AC3E}">
        <p14:creationId xmlns:p14="http://schemas.microsoft.com/office/powerpoint/2010/main" val="28480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7C3E0F-1D40-421A-BA1D-8B4A04BE6824}"/>
              </a:ext>
            </a:extLst>
          </p:cNvPr>
          <p:cNvSpPr txBox="1"/>
          <p:nvPr/>
        </p:nvSpPr>
        <p:spPr>
          <a:xfrm>
            <a:off x="838202" y="252110"/>
            <a:ext cx="8371788" cy="826089"/>
          </a:xfrm>
          <a:prstGeom prst="rect">
            <a:avLst/>
          </a:prstGeom>
        </p:spPr>
        <p:txBody>
          <a:bodyPr vert="horz" lIns="91440" tIns="45720" rIns="91440" bIns="45720" rtlCol="0" anchor="ctr">
            <a:normAutofit/>
          </a:bodyPr>
          <a:lstStyle/>
          <a:p>
            <a:pPr defTabSz="914411">
              <a:lnSpc>
                <a:spcPct val="90000"/>
              </a:lnSpc>
              <a:spcBef>
                <a:spcPct val="0"/>
              </a:spcBef>
              <a:spcAft>
                <a:spcPts val="600"/>
              </a:spcAft>
            </a:pPr>
            <a:r>
              <a:rPr lang="en-US" sz="3200" kern="1200" dirty="0">
                <a:latin typeface="Ebrima" panose="02000000000000000000" pitchFamily="2" charset="0"/>
                <a:ea typeface="Ebrima" panose="02000000000000000000" pitchFamily="2" charset="0"/>
                <a:cs typeface="Ebrima" panose="02000000000000000000" pitchFamily="2" charset="0"/>
              </a:rPr>
              <a:t>Single axis tracking and module over capacity</a:t>
            </a:r>
          </a:p>
        </p:txBody>
      </p:sp>
      <p:pic>
        <p:nvPicPr>
          <p:cNvPr id="3" name="Picture 2">
            <a:extLst>
              <a:ext uri="{FF2B5EF4-FFF2-40B4-BE49-F238E27FC236}">
                <a16:creationId xmlns:a16="http://schemas.microsoft.com/office/drawing/2014/main" id="{4C5EF074-2154-4EB9-B846-2BA75FF28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41" y="1375715"/>
            <a:ext cx="9554721" cy="4801249"/>
          </a:xfrm>
          <a:prstGeom prst="rect">
            <a:avLst/>
          </a:prstGeom>
          <a:noFill/>
        </p:spPr>
      </p:pic>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a:xfrm>
            <a:off x="226243" y="6473129"/>
            <a:ext cx="3581399" cy="287273"/>
          </a:xfrm>
        </p:spPr>
        <p:txBody>
          <a:bodyPr vert="horz" lIns="91440" tIns="45720" rIns="91440" bIns="45720" rtlCol="0" anchor="ctr">
            <a:normAutofit/>
          </a:bodyPr>
          <a:lstStyle/>
          <a:p>
            <a:pPr>
              <a:spcAft>
                <a:spcPts val="600"/>
              </a:spcAft>
            </a:pPr>
            <a:r>
              <a:rPr lang="en-US" kern="1200" dirty="0">
                <a:latin typeface="Ebrima" panose="02000000000000000000" pitchFamily="2" charset="0"/>
                <a:ea typeface="Ebrima" panose="02000000000000000000" pitchFamily="2" charset="0"/>
                <a:cs typeface="Ebrima" panose="02000000000000000000" pitchFamily="2" charset="0"/>
              </a:rPr>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a:xfrm>
            <a:off x="8610601" y="6356351"/>
            <a:ext cx="2743200"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37</a:t>
            </a:fld>
            <a:endParaRPr lang="en-US"/>
          </a:p>
        </p:txBody>
      </p:sp>
      <p:sp>
        <p:nvSpPr>
          <p:cNvPr id="6" name="TextBox 5">
            <a:extLst>
              <a:ext uri="{FF2B5EF4-FFF2-40B4-BE49-F238E27FC236}">
                <a16:creationId xmlns:a16="http://schemas.microsoft.com/office/drawing/2014/main" id="{433400EC-DE44-4069-B4EA-3C6CFF0D7E55}"/>
              </a:ext>
            </a:extLst>
          </p:cNvPr>
          <p:cNvSpPr txBox="1"/>
          <p:nvPr/>
        </p:nvSpPr>
        <p:spPr>
          <a:xfrm>
            <a:off x="5913120" y="6070401"/>
            <a:ext cx="1066800" cy="276999"/>
          </a:xfrm>
          <a:prstGeom prst="rect">
            <a:avLst/>
          </a:prstGeom>
          <a:noFill/>
        </p:spPr>
        <p:txBody>
          <a:bodyPr wrap="square" rtlCol="0">
            <a:spAutoFit/>
          </a:bodyPr>
          <a:lstStyle/>
          <a:p>
            <a:r>
              <a:rPr lang="en-NZ" sz="1200" dirty="0"/>
              <a:t>(NZST)</a:t>
            </a:r>
          </a:p>
        </p:txBody>
      </p:sp>
    </p:spTree>
    <p:extLst>
      <p:ext uri="{BB962C8B-B14F-4D97-AF65-F5344CB8AC3E}">
        <p14:creationId xmlns:p14="http://schemas.microsoft.com/office/powerpoint/2010/main" val="12696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38</a:t>
            </a:fld>
            <a:endParaRPr lang="en-US" dirty="0"/>
          </a:p>
        </p:txBody>
      </p:sp>
      <p:sp>
        <p:nvSpPr>
          <p:cNvPr id="9" name="Title 8">
            <a:extLst>
              <a:ext uri="{FF2B5EF4-FFF2-40B4-BE49-F238E27FC236}">
                <a16:creationId xmlns:a16="http://schemas.microsoft.com/office/drawing/2014/main" id="{0DA6229D-A49C-4ECB-9262-F755BE4FD54E}"/>
              </a:ext>
            </a:extLst>
          </p:cNvPr>
          <p:cNvSpPr>
            <a:spLocks noGrp="1"/>
          </p:cNvSpPr>
          <p:nvPr>
            <p:ph type="title"/>
          </p:nvPr>
        </p:nvSpPr>
        <p:spPr/>
        <p:txBody>
          <a:bodyPr>
            <a:normAutofit/>
          </a:bodyPr>
          <a:lstStyle/>
          <a:p>
            <a:r>
              <a:rPr lang="en-NZ" dirty="0"/>
              <a:t>Summary:</a:t>
            </a:r>
          </a:p>
        </p:txBody>
      </p:sp>
      <p:sp>
        <p:nvSpPr>
          <p:cNvPr id="7" name="TextBox 6">
            <a:extLst>
              <a:ext uri="{FF2B5EF4-FFF2-40B4-BE49-F238E27FC236}">
                <a16:creationId xmlns:a16="http://schemas.microsoft.com/office/drawing/2014/main" id="{6D7C3E0F-1D40-421A-BA1D-8B4A04BE6824}"/>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graphicFrame>
        <p:nvGraphicFramePr>
          <p:cNvPr id="8" name="Table 9">
            <a:extLst>
              <a:ext uri="{FF2B5EF4-FFF2-40B4-BE49-F238E27FC236}">
                <a16:creationId xmlns:a16="http://schemas.microsoft.com/office/drawing/2014/main" id="{081B987D-7151-4CBA-897C-DBFD0399DEE7}"/>
              </a:ext>
            </a:extLst>
          </p:cNvPr>
          <p:cNvGraphicFramePr>
            <a:graphicFrameLocks noGrp="1"/>
          </p:cNvGraphicFramePr>
          <p:nvPr/>
        </p:nvGraphicFramePr>
        <p:xfrm>
          <a:off x="985520" y="2079634"/>
          <a:ext cx="11054080" cy="3271520"/>
        </p:xfrm>
        <a:graphic>
          <a:graphicData uri="http://schemas.openxmlformats.org/drawingml/2006/table">
            <a:tbl>
              <a:tblPr firstRow="1" bandRow="1">
                <a:tableStyleId>{2D5ABB26-0587-4C30-8999-92F81FD0307C}</a:tableStyleId>
              </a:tblPr>
              <a:tblGrid>
                <a:gridCol w="4866640">
                  <a:extLst>
                    <a:ext uri="{9D8B030D-6E8A-4147-A177-3AD203B41FA5}">
                      <a16:colId xmlns:a16="http://schemas.microsoft.com/office/drawing/2014/main" val="3820643611"/>
                    </a:ext>
                  </a:extLst>
                </a:gridCol>
                <a:gridCol w="1379927">
                  <a:extLst>
                    <a:ext uri="{9D8B030D-6E8A-4147-A177-3AD203B41FA5}">
                      <a16:colId xmlns:a16="http://schemas.microsoft.com/office/drawing/2014/main" val="2826811739"/>
                    </a:ext>
                  </a:extLst>
                </a:gridCol>
                <a:gridCol w="794313">
                  <a:extLst>
                    <a:ext uri="{9D8B030D-6E8A-4147-A177-3AD203B41FA5}">
                      <a16:colId xmlns:a16="http://schemas.microsoft.com/office/drawing/2014/main" val="2949652787"/>
                    </a:ext>
                  </a:extLst>
                </a:gridCol>
                <a:gridCol w="4013200">
                  <a:extLst>
                    <a:ext uri="{9D8B030D-6E8A-4147-A177-3AD203B41FA5}">
                      <a16:colId xmlns:a16="http://schemas.microsoft.com/office/drawing/2014/main" val="4107027524"/>
                    </a:ext>
                  </a:extLst>
                </a:gridCol>
              </a:tblGrid>
              <a:tr h="406400">
                <a:tc>
                  <a:txBody>
                    <a:bodyPr/>
                    <a:lstStyle/>
                    <a:p>
                      <a:r>
                        <a:rPr lang="en-NZ" dirty="0"/>
                        <a:t>Configuration</a:t>
                      </a:r>
                    </a:p>
                  </a:txBody>
                  <a:tcPr/>
                </a:tc>
                <a:tc gridSpan="2">
                  <a:txBody>
                    <a:bodyPr/>
                    <a:lstStyle/>
                    <a:p>
                      <a:r>
                        <a:rPr lang="en-NZ" dirty="0"/>
                        <a:t>Capacity factor range</a:t>
                      </a:r>
                    </a:p>
                  </a:txBody>
                  <a:tcPr/>
                </a:tc>
                <a:tc hMerge="1">
                  <a:txBody>
                    <a:bodyPr/>
                    <a:lstStyle/>
                    <a:p>
                      <a:endParaRPr lang="en-NZ" dirty="0"/>
                    </a:p>
                  </a:txBody>
                  <a:tcPr/>
                </a:tc>
                <a:tc>
                  <a:txBody>
                    <a:bodyPr/>
                    <a:lstStyle/>
                    <a:p>
                      <a:r>
                        <a:rPr lang="en-NZ" dirty="0"/>
                        <a:t>Pros / cons</a:t>
                      </a:r>
                    </a:p>
                  </a:txBody>
                  <a:tcPr/>
                </a:tc>
                <a:extLst>
                  <a:ext uri="{0D108BD9-81ED-4DB2-BD59-A6C34878D82A}">
                    <a16:rowId xmlns:a16="http://schemas.microsoft.com/office/drawing/2014/main" val="2626790833"/>
                  </a:ext>
                </a:extLst>
              </a:tr>
              <a:tr h="370840">
                <a:tc>
                  <a:txBody>
                    <a:bodyPr/>
                    <a:lstStyle/>
                    <a:p>
                      <a:r>
                        <a:rPr lang="en-NZ" dirty="0"/>
                        <a:t>Fixed modules, no module over capacity</a:t>
                      </a:r>
                    </a:p>
                  </a:txBody>
                  <a:tcPr/>
                </a:tc>
                <a:tc>
                  <a:txBody>
                    <a:bodyPr/>
                    <a:lstStyle/>
                    <a:p>
                      <a:pPr algn="ctr"/>
                      <a:r>
                        <a:rPr lang="en-NZ" dirty="0"/>
                        <a:t>0.158</a:t>
                      </a:r>
                    </a:p>
                  </a:txBody>
                  <a:tcPr/>
                </a:tc>
                <a:tc>
                  <a:txBody>
                    <a:bodyPr/>
                    <a:lstStyle/>
                    <a:p>
                      <a:pPr algn="ctr"/>
                      <a:r>
                        <a:rPr lang="en-NZ" dirty="0"/>
                        <a:t>0.164</a:t>
                      </a:r>
                    </a:p>
                  </a:txBody>
                  <a:tcPr/>
                </a:tc>
                <a:tc>
                  <a:txBody>
                    <a:bodyPr/>
                    <a:lstStyle/>
                    <a:p>
                      <a:r>
                        <a:rPr lang="en-NZ" dirty="0"/>
                        <a:t>Lower cost but less energy</a:t>
                      </a:r>
                    </a:p>
                  </a:txBody>
                  <a:tcPr/>
                </a:tc>
                <a:extLst>
                  <a:ext uri="{0D108BD9-81ED-4DB2-BD59-A6C34878D82A}">
                    <a16:rowId xmlns:a16="http://schemas.microsoft.com/office/drawing/2014/main" val="1159384275"/>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dirty="0">
                          <a:latin typeface="Ebrima" panose="02000000000000000000" pitchFamily="2" charset="0"/>
                          <a:ea typeface="Ebrima" panose="02000000000000000000" pitchFamily="2" charset="0"/>
                          <a:cs typeface="Ebrima" panose="02000000000000000000" pitchFamily="2" charset="0"/>
                        </a:rPr>
                        <a:t>Module over capacity of 1.2 x</a:t>
                      </a:r>
                    </a:p>
                  </a:txBody>
                  <a:tcPr/>
                </a:tc>
                <a:tc>
                  <a:txBody>
                    <a:bodyPr/>
                    <a:lstStyle/>
                    <a:p>
                      <a:pPr algn="ctr"/>
                      <a:r>
                        <a:rPr lang="en-NZ" dirty="0"/>
                        <a:t>0.191</a:t>
                      </a:r>
                    </a:p>
                  </a:txBody>
                  <a:tcPr/>
                </a:tc>
                <a:tc>
                  <a:txBody>
                    <a:bodyPr/>
                    <a:lstStyle/>
                    <a:p>
                      <a:pPr algn="ctr"/>
                      <a:r>
                        <a:rPr lang="en-NZ" dirty="0"/>
                        <a:t>0.198</a:t>
                      </a:r>
                    </a:p>
                  </a:txBody>
                  <a:tcPr/>
                </a:tc>
                <a:tc>
                  <a:txBody>
                    <a:bodyPr/>
                    <a:lstStyle/>
                    <a:p>
                      <a:r>
                        <a:rPr lang="en-NZ" dirty="0"/>
                        <a:t>More energy but higher cost</a:t>
                      </a:r>
                    </a:p>
                  </a:txBody>
                  <a:tcPr/>
                </a:tc>
                <a:extLst>
                  <a:ext uri="{0D108BD9-81ED-4DB2-BD59-A6C34878D82A}">
                    <a16:rowId xmlns:a16="http://schemas.microsoft.com/office/drawing/2014/main" val="357661564"/>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dirty="0">
                          <a:latin typeface="Ebrima" panose="02000000000000000000" pitchFamily="2" charset="0"/>
                          <a:ea typeface="Ebrima" panose="02000000000000000000" pitchFamily="2" charset="0"/>
                          <a:cs typeface="Ebrima" panose="02000000000000000000" pitchFamily="2" charset="0"/>
                        </a:rPr>
                        <a:t>Single axis tracking from east to west</a:t>
                      </a:r>
                      <a:endParaRPr lang="en-US" sz="1800" kern="12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NZ" dirty="0"/>
                        <a:t>0.188</a:t>
                      </a:r>
                    </a:p>
                  </a:txBody>
                  <a:tcPr/>
                </a:tc>
                <a:tc>
                  <a:txBody>
                    <a:bodyPr/>
                    <a:lstStyle/>
                    <a:p>
                      <a:pPr algn="ctr"/>
                      <a:r>
                        <a:rPr lang="en-NZ" dirty="0"/>
                        <a:t>0.195</a:t>
                      </a:r>
                    </a:p>
                  </a:txBody>
                  <a:tcPr/>
                </a:tc>
                <a:tc>
                  <a:txBody>
                    <a:bodyPr/>
                    <a:lstStyle/>
                    <a:p>
                      <a:r>
                        <a:rPr lang="en-NZ" dirty="0"/>
                        <a:t>More energy but higher cost</a:t>
                      </a:r>
                    </a:p>
                  </a:txBody>
                  <a:tcPr/>
                </a:tc>
                <a:extLst>
                  <a:ext uri="{0D108BD9-81ED-4DB2-BD59-A6C34878D82A}">
                    <a16:rowId xmlns:a16="http://schemas.microsoft.com/office/drawing/2014/main" val="968817127"/>
                  </a:ext>
                </a:extLst>
              </a:tr>
              <a:tr h="37084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800" kern="1200" dirty="0">
                          <a:latin typeface="Ebrima" panose="02000000000000000000" pitchFamily="2" charset="0"/>
                          <a:ea typeface="Ebrima" panose="02000000000000000000" pitchFamily="2" charset="0"/>
                          <a:cs typeface="Ebrima" panose="02000000000000000000" pitchFamily="2" charset="0"/>
                        </a:rPr>
                        <a:t>Single axis tracking and module over capacity</a:t>
                      </a:r>
                    </a:p>
                    <a:p>
                      <a:endParaRPr lang="en-NZ" dirty="0"/>
                    </a:p>
                  </a:txBody>
                  <a:tcPr/>
                </a:tc>
                <a:tc>
                  <a:txBody>
                    <a:bodyPr/>
                    <a:lstStyle/>
                    <a:p>
                      <a:pPr algn="ctr"/>
                      <a:r>
                        <a:rPr lang="en-NZ" dirty="0"/>
                        <a:t>0.224</a:t>
                      </a:r>
                    </a:p>
                  </a:txBody>
                  <a:tcPr/>
                </a:tc>
                <a:tc>
                  <a:txBody>
                    <a:bodyPr/>
                    <a:lstStyle/>
                    <a:p>
                      <a:pPr algn="ctr"/>
                      <a:r>
                        <a:rPr lang="en-NZ" dirty="0"/>
                        <a:t>0.233</a:t>
                      </a:r>
                    </a:p>
                  </a:txBody>
                  <a:tcPr/>
                </a:tc>
                <a:tc>
                  <a:txBody>
                    <a:bodyPr/>
                    <a:lstStyle/>
                    <a:p>
                      <a:r>
                        <a:rPr lang="en-NZ" dirty="0"/>
                        <a:t>Even more energy but even higher cost</a:t>
                      </a:r>
                    </a:p>
                  </a:txBody>
                  <a:tcPr/>
                </a:tc>
                <a:extLst>
                  <a:ext uri="{0D108BD9-81ED-4DB2-BD59-A6C34878D82A}">
                    <a16:rowId xmlns:a16="http://schemas.microsoft.com/office/drawing/2014/main" val="3970295726"/>
                  </a:ext>
                </a:extLst>
              </a:tr>
              <a:tr h="370840">
                <a:tc>
                  <a:txBody>
                    <a:bodyPr/>
                    <a:lstStyle/>
                    <a:p>
                      <a:endParaRPr lang="en-NZ"/>
                    </a:p>
                  </a:txBody>
                  <a:tcPr/>
                </a:tc>
                <a:tc>
                  <a:txBody>
                    <a:bodyPr/>
                    <a:lstStyle/>
                    <a:p>
                      <a:pPr algn="ctr"/>
                      <a:endParaRPr lang="en-NZ"/>
                    </a:p>
                  </a:txBody>
                  <a:tcPr/>
                </a:tc>
                <a:tc>
                  <a:txBody>
                    <a:bodyPr/>
                    <a:lstStyle/>
                    <a:p>
                      <a:pPr algn="ctr"/>
                      <a:endParaRPr lang="en-NZ" dirty="0"/>
                    </a:p>
                  </a:txBody>
                  <a:tcPr/>
                </a:tc>
                <a:tc>
                  <a:txBody>
                    <a:bodyPr/>
                    <a:lstStyle/>
                    <a:p>
                      <a:endParaRPr lang="en-NZ" dirty="0"/>
                    </a:p>
                  </a:txBody>
                  <a:tcPr/>
                </a:tc>
                <a:extLst>
                  <a:ext uri="{0D108BD9-81ED-4DB2-BD59-A6C34878D82A}">
                    <a16:rowId xmlns:a16="http://schemas.microsoft.com/office/drawing/2014/main" val="4177845366"/>
                  </a:ext>
                </a:extLst>
              </a:tr>
              <a:tr h="370840">
                <a:tc>
                  <a:txBody>
                    <a:bodyPr/>
                    <a:lstStyle/>
                    <a:p>
                      <a:endParaRPr lang="en-NZ"/>
                    </a:p>
                  </a:txBody>
                  <a:tcPr/>
                </a:tc>
                <a:tc>
                  <a:txBody>
                    <a:bodyPr/>
                    <a:lstStyle/>
                    <a:p>
                      <a:pPr algn="ctr"/>
                      <a:endParaRPr lang="en-NZ"/>
                    </a:p>
                  </a:txBody>
                  <a:tcPr/>
                </a:tc>
                <a:tc>
                  <a:txBody>
                    <a:bodyPr/>
                    <a:lstStyle/>
                    <a:p>
                      <a:pPr algn="ctr"/>
                      <a:endParaRPr lang="en-NZ" dirty="0"/>
                    </a:p>
                  </a:txBody>
                  <a:tcPr/>
                </a:tc>
                <a:tc>
                  <a:txBody>
                    <a:bodyPr/>
                    <a:lstStyle/>
                    <a:p>
                      <a:endParaRPr lang="en-NZ" dirty="0"/>
                    </a:p>
                  </a:txBody>
                  <a:tcPr/>
                </a:tc>
                <a:extLst>
                  <a:ext uri="{0D108BD9-81ED-4DB2-BD59-A6C34878D82A}">
                    <a16:rowId xmlns:a16="http://schemas.microsoft.com/office/drawing/2014/main" val="2394634250"/>
                  </a:ext>
                </a:extLst>
              </a:tr>
              <a:tr h="370840">
                <a:tc>
                  <a:txBody>
                    <a:bodyPr/>
                    <a:lstStyle/>
                    <a:p>
                      <a:endParaRPr lang="en-NZ"/>
                    </a:p>
                  </a:txBody>
                  <a:tcPr/>
                </a:tc>
                <a:tc>
                  <a:txBody>
                    <a:bodyPr/>
                    <a:lstStyle/>
                    <a:p>
                      <a:pPr algn="ctr"/>
                      <a:endParaRPr lang="en-NZ"/>
                    </a:p>
                  </a:txBody>
                  <a:tcPr/>
                </a:tc>
                <a:tc>
                  <a:txBody>
                    <a:bodyPr/>
                    <a:lstStyle/>
                    <a:p>
                      <a:pPr algn="ctr"/>
                      <a:endParaRPr lang="en-NZ" dirty="0"/>
                    </a:p>
                  </a:txBody>
                  <a:tcPr/>
                </a:tc>
                <a:tc>
                  <a:txBody>
                    <a:bodyPr/>
                    <a:lstStyle/>
                    <a:p>
                      <a:endParaRPr lang="en-NZ" dirty="0"/>
                    </a:p>
                  </a:txBody>
                  <a:tcPr/>
                </a:tc>
                <a:extLst>
                  <a:ext uri="{0D108BD9-81ED-4DB2-BD59-A6C34878D82A}">
                    <a16:rowId xmlns:a16="http://schemas.microsoft.com/office/drawing/2014/main" val="1933135557"/>
                  </a:ext>
                </a:extLst>
              </a:tr>
            </a:tbl>
          </a:graphicData>
        </a:graphic>
      </p:graphicFrame>
    </p:spTree>
    <p:extLst>
      <p:ext uri="{BB962C8B-B14F-4D97-AF65-F5344CB8AC3E}">
        <p14:creationId xmlns:p14="http://schemas.microsoft.com/office/powerpoint/2010/main" val="21929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7C3E0F-1D40-421A-BA1D-8B4A04BE6824}"/>
              </a:ext>
            </a:extLst>
          </p:cNvPr>
          <p:cNvSpPr txBox="1"/>
          <p:nvPr/>
        </p:nvSpPr>
        <p:spPr>
          <a:xfrm>
            <a:off x="838202" y="365126"/>
            <a:ext cx="8371788" cy="826089"/>
          </a:xfrm>
          <a:prstGeom prst="rect">
            <a:avLst/>
          </a:prstGeom>
        </p:spPr>
        <p:txBody>
          <a:bodyPr vert="horz" lIns="91440" tIns="45720" rIns="91440" bIns="45720" rtlCol="0" anchor="ctr">
            <a:normAutofit fontScale="92500" lnSpcReduction="10000"/>
          </a:bodyPr>
          <a:lstStyle/>
          <a:p>
            <a:pPr defTabSz="914411">
              <a:lnSpc>
                <a:spcPct val="90000"/>
              </a:lnSpc>
              <a:spcBef>
                <a:spcPct val="0"/>
              </a:spcBef>
              <a:spcAft>
                <a:spcPts val="600"/>
              </a:spcAft>
            </a:pPr>
            <a:r>
              <a:rPr lang="en-US" sz="3200" kern="1200" dirty="0">
                <a:latin typeface="Ebrima" panose="02000000000000000000" pitchFamily="2" charset="0"/>
                <a:ea typeface="Ebrima" panose="02000000000000000000" pitchFamily="2" charset="0"/>
                <a:cs typeface="Ebrima" panose="02000000000000000000" pitchFamily="2" charset="0"/>
              </a:rPr>
              <a:t>Generation on 30 June and contribution to peak demand…</a:t>
            </a:r>
          </a:p>
        </p:txBody>
      </p:sp>
      <p:pic>
        <p:nvPicPr>
          <p:cNvPr id="3" name="Picture 2">
            <a:extLst>
              <a:ext uri="{FF2B5EF4-FFF2-40B4-BE49-F238E27FC236}">
                <a16:creationId xmlns:a16="http://schemas.microsoft.com/office/drawing/2014/main" id="{845D28E4-F5C6-4FEB-9232-70A21E61A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41" y="1375715"/>
            <a:ext cx="9554721" cy="4801249"/>
          </a:xfrm>
          <a:prstGeom prst="rect">
            <a:avLst/>
          </a:prstGeom>
          <a:noFill/>
        </p:spPr>
      </p:pic>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a:xfrm>
            <a:off x="226243" y="6473129"/>
            <a:ext cx="3581399" cy="287273"/>
          </a:xfrm>
        </p:spPr>
        <p:txBody>
          <a:bodyPr vert="horz" lIns="91440" tIns="45720" rIns="91440" bIns="45720" rtlCol="0" anchor="ctr">
            <a:normAutofit/>
          </a:bodyPr>
          <a:lstStyle/>
          <a:p>
            <a:pPr>
              <a:spcAft>
                <a:spcPts val="600"/>
              </a:spcAft>
            </a:pPr>
            <a:r>
              <a:rPr lang="en-US" kern="1200" dirty="0">
                <a:latin typeface="Ebrima" panose="02000000000000000000" pitchFamily="2" charset="0"/>
                <a:ea typeface="Ebrima" panose="02000000000000000000" pitchFamily="2" charset="0"/>
                <a:cs typeface="Ebrima" panose="02000000000000000000" pitchFamily="2" charset="0"/>
              </a:rPr>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a:xfrm>
            <a:off x="8610601" y="6356351"/>
            <a:ext cx="2743200" cy="365125"/>
          </a:xfrm>
        </p:spPr>
        <p:txBody>
          <a:bodyPr vert="horz" lIns="91440" tIns="45720" rIns="91440" bIns="45720" rtlCol="0" anchor="ctr">
            <a:normAutofit/>
          </a:bodyPr>
          <a:lstStyle/>
          <a:p>
            <a:pPr>
              <a:spcAft>
                <a:spcPts val="600"/>
              </a:spcAft>
            </a:pPr>
            <a:fld id="{E31375A4-56A4-47D6-9801-1991572033F7}" type="slidenum">
              <a:rPr lang="en-US" smtClean="0"/>
              <a:pPr>
                <a:spcAft>
                  <a:spcPts val="600"/>
                </a:spcAft>
              </a:pPr>
              <a:t>39</a:t>
            </a:fld>
            <a:endParaRPr lang="en-US"/>
          </a:p>
        </p:txBody>
      </p:sp>
      <p:sp>
        <p:nvSpPr>
          <p:cNvPr id="6" name="TextBox 5">
            <a:extLst>
              <a:ext uri="{FF2B5EF4-FFF2-40B4-BE49-F238E27FC236}">
                <a16:creationId xmlns:a16="http://schemas.microsoft.com/office/drawing/2014/main" id="{0E1EDA46-B821-45DF-8E9A-5F303164D62D}"/>
              </a:ext>
            </a:extLst>
          </p:cNvPr>
          <p:cNvSpPr txBox="1"/>
          <p:nvPr/>
        </p:nvSpPr>
        <p:spPr>
          <a:xfrm>
            <a:off x="5913120" y="6070401"/>
            <a:ext cx="1066800" cy="276999"/>
          </a:xfrm>
          <a:prstGeom prst="rect">
            <a:avLst/>
          </a:prstGeom>
          <a:noFill/>
        </p:spPr>
        <p:txBody>
          <a:bodyPr wrap="square" rtlCol="0">
            <a:spAutoFit/>
          </a:bodyPr>
          <a:lstStyle/>
          <a:p>
            <a:r>
              <a:rPr lang="en-NZ" sz="1200" dirty="0"/>
              <a:t>(NZST)</a:t>
            </a:r>
          </a:p>
        </p:txBody>
      </p:sp>
    </p:spTree>
    <p:extLst>
      <p:ext uri="{BB962C8B-B14F-4D97-AF65-F5344CB8AC3E}">
        <p14:creationId xmlns:p14="http://schemas.microsoft.com/office/powerpoint/2010/main" val="10669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Contents</a:t>
            </a:r>
          </a:p>
        </p:txBody>
      </p:sp>
      <p:sp>
        <p:nvSpPr>
          <p:cNvPr id="3" name="Content Placeholder 2">
            <a:extLst>
              <a:ext uri="{FF2B5EF4-FFF2-40B4-BE49-F238E27FC236}">
                <a16:creationId xmlns:a16="http://schemas.microsoft.com/office/drawing/2014/main" id="{39CDF73A-B38B-406A-9DB5-743473EF25AC}"/>
              </a:ext>
            </a:extLst>
          </p:cNvPr>
          <p:cNvSpPr>
            <a:spLocks noGrp="1"/>
          </p:cNvSpPr>
          <p:nvPr>
            <p:ph idx="1"/>
          </p:nvPr>
        </p:nvSpPr>
        <p:spPr/>
        <p:txBody>
          <a:bodyPr/>
          <a:lstStyle/>
          <a:p>
            <a:pPr marL="0" indent="0">
              <a:buNone/>
            </a:pPr>
            <a:r>
              <a:rPr lang="en-NZ" dirty="0"/>
              <a:t>How we went about the study and economics of PV</a:t>
            </a:r>
          </a:p>
          <a:p>
            <a:pPr marL="0" indent="0">
              <a:buNone/>
            </a:pPr>
            <a:endParaRPr lang="en-NZ" dirty="0"/>
          </a:p>
          <a:p>
            <a:pPr marL="0" indent="0">
              <a:buNone/>
            </a:pPr>
            <a:r>
              <a:rPr lang="en-NZ" dirty="0"/>
              <a:t>What the forecast uptake is and where</a:t>
            </a:r>
          </a:p>
          <a:p>
            <a:pPr marL="0" indent="0">
              <a:buNone/>
            </a:pPr>
            <a:endParaRPr lang="en-NZ" dirty="0"/>
          </a:p>
          <a:p>
            <a:pPr marL="0" indent="0">
              <a:buNone/>
            </a:pPr>
            <a:r>
              <a:rPr lang="en-NZ" dirty="0"/>
              <a:t>Key conclusions</a:t>
            </a:r>
          </a:p>
          <a:p>
            <a:pPr marL="0" indent="0">
              <a:buNone/>
            </a:pPr>
            <a:endParaRPr lang="en-NZ" dirty="0"/>
          </a:p>
          <a:p>
            <a:pPr marL="0" indent="0">
              <a:buNone/>
            </a:pPr>
            <a:r>
              <a:rPr lang="en-NZ" dirty="0"/>
              <a:t>(Utility-scale solar technology)</a:t>
            </a:r>
          </a:p>
          <a:p>
            <a:pPr marL="0" indent="0">
              <a:buNone/>
            </a:pPr>
            <a:endParaRPr lang="en-NZ" dirty="0"/>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4</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4837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854438" cy="826089"/>
          </a:xfrm>
        </p:spPr>
        <p:txBody>
          <a:bodyPr>
            <a:normAutofit fontScale="90000"/>
          </a:bodyPr>
          <a:lstStyle/>
          <a:p>
            <a:pPr marL="0" indent="0">
              <a:buNone/>
            </a:pPr>
            <a:r>
              <a:rPr lang="en-NZ" dirty="0"/>
              <a:t>Why is distribution capacity less than transmission?</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40</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7" name="Content Placeholder 2">
            <a:extLst>
              <a:ext uri="{FF2B5EF4-FFF2-40B4-BE49-F238E27FC236}">
                <a16:creationId xmlns:a16="http://schemas.microsoft.com/office/drawing/2014/main" id="{D004CB1E-918E-42F0-A3BB-CCDEC2953FC6}"/>
              </a:ext>
            </a:extLst>
          </p:cNvPr>
          <p:cNvSpPr>
            <a:spLocks noGrp="1"/>
          </p:cNvSpPr>
          <p:nvPr>
            <p:ph idx="1"/>
          </p:nvPr>
        </p:nvSpPr>
        <p:spPr>
          <a:xfrm>
            <a:off x="838202" y="1375715"/>
            <a:ext cx="10515600" cy="5068762"/>
          </a:xfrm>
        </p:spPr>
        <p:txBody>
          <a:bodyPr>
            <a:normAutofit/>
          </a:bodyPr>
          <a:lstStyle/>
          <a:p>
            <a:r>
              <a:rPr lang="en-NZ" dirty="0"/>
              <a:t>Connecting to 11 kV only 1-2 solar farms of ~2 MW can be supported</a:t>
            </a:r>
          </a:p>
          <a:p>
            <a:r>
              <a:rPr lang="en-NZ" dirty="0"/>
              <a:t>Similarly with connection to a zone substation</a:t>
            </a:r>
          </a:p>
          <a:p>
            <a:r>
              <a:rPr lang="en-NZ" dirty="0"/>
              <a:t>By contrast transmission connected can connect many 100s of MW across many GXPs, and has better economy of scale</a:t>
            </a:r>
          </a:p>
          <a:p>
            <a:endParaRPr lang="en-NZ" dirty="0"/>
          </a:p>
          <a:p>
            <a:pPr lvl="1"/>
            <a:endParaRPr lang="en-NZ" dirty="0"/>
          </a:p>
          <a:p>
            <a:pPr lvl="1"/>
            <a:endParaRPr lang="en-NZ" dirty="0"/>
          </a:p>
          <a:p>
            <a:endParaRPr lang="en-NZ" dirty="0"/>
          </a:p>
          <a:p>
            <a:endParaRPr lang="en-NZ" dirty="0"/>
          </a:p>
        </p:txBody>
      </p:sp>
    </p:spTree>
    <p:extLst>
      <p:ext uri="{BB962C8B-B14F-4D97-AF65-F5344CB8AC3E}">
        <p14:creationId xmlns:p14="http://schemas.microsoft.com/office/powerpoint/2010/main" val="19517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773158" cy="826089"/>
          </a:xfrm>
        </p:spPr>
        <p:txBody>
          <a:bodyPr>
            <a:normAutofit fontScale="90000"/>
          </a:bodyPr>
          <a:lstStyle/>
          <a:p>
            <a:r>
              <a:rPr lang="en-NZ" dirty="0"/>
              <a:t>How we went about the study and economics of PV</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5</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141140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a:xfrm>
            <a:off x="838202" y="365126"/>
            <a:ext cx="8762998" cy="826089"/>
          </a:xfrm>
        </p:spPr>
        <p:txBody>
          <a:bodyPr>
            <a:normAutofit fontScale="90000"/>
          </a:bodyPr>
          <a:lstStyle/>
          <a:p>
            <a:pPr marL="0" indent="0">
              <a:buNone/>
            </a:pPr>
            <a:r>
              <a:rPr lang="en-NZ" dirty="0"/>
              <a:t>How we went about the study and economics of PV</a:t>
            </a:r>
          </a:p>
        </p:txBody>
      </p:sp>
      <p:sp>
        <p:nvSpPr>
          <p:cNvPr id="3" name="Content Placeholder 2">
            <a:extLst>
              <a:ext uri="{FF2B5EF4-FFF2-40B4-BE49-F238E27FC236}">
                <a16:creationId xmlns:a16="http://schemas.microsoft.com/office/drawing/2014/main" id="{39CDF73A-B38B-406A-9DB5-743473EF25AC}"/>
              </a:ext>
            </a:extLst>
          </p:cNvPr>
          <p:cNvSpPr>
            <a:spLocks noGrp="1"/>
          </p:cNvSpPr>
          <p:nvPr>
            <p:ph idx="1"/>
          </p:nvPr>
        </p:nvSpPr>
        <p:spPr/>
        <p:txBody>
          <a:bodyPr>
            <a:normAutofit fontScale="62500" lnSpcReduction="20000"/>
          </a:bodyPr>
          <a:lstStyle/>
          <a:p>
            <a:pPr marL="0" indent="0">
              <a:buNone/>
            </a:pPr>
            <a:r>
              <a:rPr lang="en-NZ" dirty="0"/>
              <a:t>Absence of built schemes</a:t>
            </a:r>
          </a:p>
          <a:p>
            <a:pPr marL="0" indent="0">
              <a:buNone/>
            </a:pPr>
            <a:r>
              <a:rPr lang="en-NZ" dirty="0"/>
              <a:t>Proposed method to consider</a:t>
            </a:r>
          </a:p>
          <a:p>
            <a:pPr lvl="1"/>
            <a:r>
              <a:rPr lang="en-NZ" dirty="0"/>
              <a:t>Land-use</a:t>
            </a:r>
          </a:p>
          <a:p>
            <a:pPr lvl="1"/>
            <a:r>
              <a:rPr lang="en-NZ" dirty="0"/>
              <a:t>Solar resource</a:t>
            </a:r>
          </a:p>
          <a:p>
            <a:pPr lvl="1"/>
            <a:r>
              <a:rPr lang="en-NZ" dirty="0"/>
              <a:t>Grid capacity, proximity to transmission and distribution, line build cost</a:t>
            </a:r>
          </a:p>
          <a:p>
            <a:pPr lvl="1"/>
            <a:r>
              <a:rPr lang="en-NZ" dirty="0"/>
              <a:t>Economics of solar and acceptable rates of return</a:t>
            </a:r>
          </a:p>
          <a:p>
            <a:r>
              <a:rPr lang="en-NZ" dirty="0"/>
              <a:t>Review of other studies world wide:</a:t>
            </a:r>
          </a:p>
          <a:p>
            <a:pPr lvl="1"/>
            <a:r>
              <a:rPr lang="en-NZ" dirty="0"/>
              <a:t>Potential PV uptake in California (Nature Climate Change). Specific to USA, only considers solar resource and land type. Did not consider economic and grid capacity</a:t>
            </a:r>
          </a:p>
          <a:p>
            <a:pPr lvl="1"/>
            <a:r>
              <a:rPr lang="en-NZ" dirty="0"/>
              <a:t>NREL: land use requirements only</a:t>
            </a:r>
          </a:p>
          <a:p>
            <a:pPr lvl="1"/>
            <a:r>
              <a:rPr lang="en-NZ" dirty="0"/>
              <a:t>Greenpeace and other studies in Spain: land use only</a:t>
            </a:r>
          </a:p>
          <a:p>
            <a:pPr lvl="1"/>
            <a:r>
              <a:rPr lang="en-NZ" dirty="0"/>
              <a:t>Numerous studies considered the technical integration of PV into electricity grids. E.g. Solar Energy</a:t>
            </a:r>
          </a:p>
          <a:p>
            <a:pPr lvl="2"/>
            <a:r>
              <a:rPr lang="en-NZ" dirty="0"/>
              <a:t>Such technical investigations are a necessary part of investigating PV connection; this study only goes as far as considering capacity</a:t>
            </a:r>
          </a:p>
          <a:p>
            <a:pPr lvl="1"/>
            <a:r>
              <a:rPr lang="en-NZ" dirty="0"/>
              <a:t>No studies that looked at land-use, solar resource, grid capacity and economics together</a:t>
            </a:r>
          </a:p>
          <a:p>
            <a:pPr lvl="1"/>
            <a:endParaRPr lang="en-NZ" dirty="0"/>
          </a:p>
          <a:p>
            <a:pPr lvl="1"/>
            <a:endParaRPr lang="en-NZ" dirty="0"/>
          </a:p>
          <a:p>
            <a:endParaRPr lang="en-NZ" dirty="0"/>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6</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390450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7</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Tree>
    <p:extLst>
      <p:ext uri="{BB962C8B-B14F-4D97-AF65-F5344CB8AC3E}">
        <p14:creationId xmlns:p14="http://schemas.microsoft.com/office/powerpoint/2010/main" val="292070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8</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33" name="Oval 32">
            <a:extLst>
              <a:ext uri="{FF2B5EF4-FFF2-40B4-BE49-F238E27FC236}">
                <a16:creationId xmlns:a16="http://schemas.microsoft.com/office/drawing/2014/main" id="{C977DE42-CDCA-4F40-B858-3C909F1301B3}"/>
              </a:ext>
            </a:extLst>
          </p:cNvPr>
          <p:cNvSpPr/>
          <p:nvPr/>
        </p:nvSpPr>
        <p:spPr>
          <a:xfrm>
            <a:off x="127338" y="886715"/>
            <a:ext cx="2652917" cy="82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6E4BCD8E-605E-4F90-95CF-69E880CDF20E}"/>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(1) Land use &amp; (2) Grid Capacity</a:t>
            </a:r>
          </a:p>
        </p:txBody>
      </p:sp>
      <p:sp>
        <p:nvSpPr>
          <p:cNvPr id="3" name="TextBox 2">
            <a:extLst>
              <a:ext uri="{FF2B5EF4-FFF2-40B4-BE49-F238E27FC236}">
                <a16:creationId xmlns:a16="http://schemas.microsoft.com/office/drawing/2014/main" id="{368C75D8-609E-4EEE-9DF0-5C7B43DC3E32}"/>
              </a:ext>
            </a:extLst>
          </p:cNvPr>
          <p:cNvSpPr txBox="1"/>
          <p:nvPr/>
        </p:nvSpPr>
        <p:spPr>
          <a:xfrm>
            <a:off x="2733230" y="955153"/>
            <a:ext cx="4581731" cy="738664"/>
          </a:xfrm>
          <a:prstGeom prst="rect">
            <a:avLst/>
          </a:prstGeom>
          <a:noFill/>
        </p:spPr>
        <p:txBody>
          <a:bodyPr wrap="square" rtlCol="0">
            <a:spAutoFit/>
          </a:bodyPr>
          <a:lstStyle/>
          <a:p>
            <a:r>
              <a:rPr lang="en-NZ" sz="1400" dirty="0"/>
              <a:t>Included: grassland (high, low, depleted)</a:t>
            </a:r>
          </a:p>
          <a:p>
            <a:r>
              <a:rPr lang="en-NZ" sz="1400" dirty="0"/>
              <a:t>Excluded: forests, natives, national parks, crops, vineyards, orchards, urban areas etc</a:t>
            </a:r>
          </a:p>
        </p:txBody>
      </p:sp>
    </p:spTree>
    <p:extLst>
      <p:ext uri="{BB962C8B-B14F-4D97-AF65-F5344CB8AC3E}">
        <p14:creationId xmlns:p14="http://schemas.microsoft.com/office/powerpoint/2010/main" val="3067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7AA354E-E5B8-45D0-9D96-EADA55B27C4C}"/>
              </a:ext>
            </a:extLst>
          </p:cNvPr>
          <p:cNvSpPr/>
          <p:nvPr/>
        </p:nvSpPr>
        <p:spPr>
          <a:xfrm>
            <a:off x="0" y="1030107"/>
            <a:ext cx="12192000" cy="27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C112CD4-A713-4DA6-B522-9B81D23D58CA}"/>
              </a:ext>
            </a:extLst>
          </p:cNvPr>
          <p:cNvSpPr>
            <a:spLocks noGrp="1"/>
          </p:cNvSpPr>
          <p:nvPr>
            <p:ph type="title"/>
          </p:nvPr>
        </p:nvSpPr>
        <p:spPr/>
        <p:txBody>
          <a:bodyPr/>
          <a:lstStyle/>
          <a:p>
            <a:r>
              <a:rPr lang="en-NZ" dirty="0"/>
              <a:t>How</a:t>
            </a:r>
          </a:p>
        </p:txBody>
      </p:sp>
      <p:sp>
        <p:nvSpPr>
          <p:cNvPr id="4" name="Footer Placeholder 3">
            <a:extLst>
              <a:ext uri="{FF2B5EF4-FFF2-40B4-BE49-F238E27FC236}">
                <a16:creationId xmlns:a16="http://schemas.microsoft.com/office/drawing/2014/main" id="{22084730-1FD4-4A97-8D9C-6B975B4D0933}"/>
              </a:ext>
            </a:extLst>
          </p:cNvPr>
          <p:cNvSpPr>
            <a:spLocks noGrp="1"/>
          </p:cNvSpPr>
          <p:nvPr>
            <p:ph type="ftr" sz="quarter" idx="11"/>
          </p:nvPr>
        </p:nvSpPr>
        <p:spPr/>
        <p:txBody>
          <a:bodyPr/>
          <a:lstStyle/>
          <a:p>
            <a:r>
              <a:rPr lang="en-US" dirty="0"/>
              <a:t>© Allan Miller Consulting Ltd</a:t>
            </a:r>
          </a:p>
        </p:txBody>
      </p:sp>
      <p:sp>
        <p:nvSpPr>
          <p:cNvPr id="5" name="Slide Number Placeholder 4">
            <a:extLst>
              <a:ext uri="{FF2B5EF4-FFF2-40B4-BE49-F238E27FC236}">
                <a16:creationId xmlns:a16="http://schemas.microsoft.com/office/drawing/2014/main" id="{C99FBCAC-6809-4C40-8480-BDDC39563B82}"/>
              </a:ext>
            </a:extLst>
          </p:cNvPr>
          <p:cNvSpPr>
            <a:spLocks noGrp="1"/>
          </p:cNvSpPr>
          <p:nvPr>
            <p:ph type="sldNum" sz="quarter" idx="12"/>
          </p:nvPr>
        </p:nvSpPr>
        <p:spPr/>
        <p:txBody>
          <a:bodyPr/>
          <a:lstStyle/>
          <a:p>
            <a:fld id="{E31375A4-56A4-47D6-9801-1991572033F7}" type="slidenum">
              <a:rPr lang="en-US" smtClean="0"/>
              <a:t>9</a:t>
            </a:fld>
            <a:endParaRPr lang="en-US" dirty="0"/>
          </a:p>
        </p:txBody>
      </p:sp>
      <p:sp>
        <p:nvSpPr>
          <p:cNvPr id="6" name="TextBox 5">
            <a:extLst>
              <a:ext uri="{FF2B5EF4-FFF2-40B4-BE49-F238E27FC236}">
                <a16:creationId xmlns:a16="http://schemas.microsoft.com/office/drawing/2014/main" id="{BEE1B31E-4CD0-4BAE-B5E5-10C7E04DF0AD}"/>
              </a:ext>
            </a:extLst>
          </p:cNvPr>
          <p:cNvSpPr txBox="1"/>
          <p:nvPr/>
        </p:nvSpPr>
        <p:spPr>
          <a:xfrm>
            <a:off x="4001860" y="6444477"/>
            <a:ext cx="4188280" cy="276999"/>
          </a:xfrm>
          <a:prstGeom prst="rect">
            <a:avLst/>
          </a:prstGeom>
          <a:noFill/>
        </p:spPr>
        <p:txBody>
          <a:bodyPr wrap="square" rtlCol="0">
            <a:spAutoFit/>
          </a:bodyPr>
          <a:lstStyle/>
          <a:p>
            <a:pPr algn="ctr"/>
            <a:r>
              <a:rPr lang="en-NZ" sz="1200" dirty="0">
                <a:solidFill>
                  <a:schemeClr val="tx1">
                    <a:tint val="75000"/>
                  </a:schemeClr>
                </a:solidFill>
                <a:latin typeface="Ebrima" panose="02000000000000000000" pitchFamily="2" charset="0"/>
                <a:ea typeface="Ebrima" panose="02000000000000000000" pitchFamily="2" charset="0"/>
                <a:cs typeface="Ebrima" panose="02000000000000000000" pitchFamily="2" charset="0"/>
              </a:rPr>
              <a:t>-Confidential-</a:t>
            </a:r>
          </a:p>
        </p:txBody>
      </p:sp>
      <p:sp>
        <p:nvSpPr>
          <p:cNvPr id="33" name="Oval 32">
            <a:extLst>
              <a:ext uri="{FF2B5EF4-FFF2-40B4-BE49-F238E27FC236}">
                <a16:creationId xmlns:a16="http://schemas.microsoft.com/office/drawing/2014/main" id="{C977DE42-CDCA-4F40-B858-3C909F1301B3}"/>
              </a:ext>
            </a:extLst>
          </p:cNvPr>
          <p:cNvSpPr/>
          <p:nvPr/>
        </p:nvSpPr>
        <p:spPr>
          <a:xfrm>
            <a:off x="127338" y="886715"/>
            <a:ext cx="2652917" cy="82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1" name="Canvas 90">
            <a:extLst>
              <a:ext uri="{FF2B5EF4-FFF2-40B4-BE49-F238E27FC236}">
                <a16:creationId xmlns:a16="http://schemas.microsoft.com/office/drawing/2014/main" id="{26CE13F0-3D29-41B4-A058-C5607EEBCB39}"/>
              </a:ext>
            </a:extLst>
          </p:cNvPr>
          <p:cNvGrpSpPr/>
          <p:nvPr/>
        </p:nvGrpSpPr>
        <p:grpSpPr>
          <a:xfrm>
            <a:off x="60134" y="97598"/>
            <a:ext cx="6035866" cy="6138545"/>
            <a:chOff x="0" y="0"/>
            <a:chExt cx="5486400" cy="5581650"/>
          </a:xfrm>
        </p:grpSpPr>
        <p:sp>
          <p:nvSpPr>
            <p:cNvPr id="12" name="Rectangle 11">
              <a:extLst>
                <a:ext uri="{FF2B5EF4-FFF2-40B4-BE49-F238E27FC236}">
                  <a16:creationId xmlns:a16="http://schemas.microsoft.com/office/drawing/2014/main" id="{342836FA-2A39-41A3-9ADC-5D654F97C4D5}"/>
                </a:ext>
              </a:extLst>
            </p:cNvPr>
            <p:cNvSpPr/>
            <p:nvPr/>
          </p:nvSpPr>
          <p:spPr>
            <a:xfrm>
              <a:off x="0" y="0"/>
              <a:ext cx="5486400" cy="5581650"/>
            </a:xfrm>
            <a:prstGeom prst="rect">
              <a:avLst/>
            </a:prstGeom>
            <a:solidFill>
              <a:prstClr val="white"/>
            </a:solidFill>
          </p:spPr>
        </p:sp>
        <p:sp>
          <p:nvSpPr>
            <p:cNvPr id="13" name="Text Box 223">
              <a:extLst>
                <a:ext uri="{FF2B5EF4-FFF2-40B4-BE49-F238E27FC236}">
                  <a16:creationId xmlns:a16="http://schemas.microsoft.com/office/drawing/2014/main" id="{0A14AE51-BAF7-4844-85DB-33024D4054F2}"/>
                </a:ext>
              </a:extLst>
            </p:cNvPr>
            <p:cNvSpPr txBox="1"/>
            <p:nvPr/>
          </p:nvSpPr>
          <p:spPr>
            <a:xfrm>
              <a:off x="389614" y="2781731"/>
              <a:ext cx="4707172" cy="923413"/>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Single model combining:</a:t>
              </a:r>
            </a:p>
            <a:p>
              <a:pPr algn="ctr">
                <a:lnSpc>
                  <a:spcPct val="115000"/>
                </a:lnSpc>
              </a:pPr>
              <a:r>
                <a:rPr lang="en-NZ" sz="1400" dirty="0">
                  <a:effectLst/>
                  <a:latin typeface="Calibri" panose="020F0502020204030204" pitchFamily="34" charset="0"/>
                  <a:ea typeface="Calibri" panose="020F0502020204030204" pitchFamily="34" charset="0"/>
                  <a:cs typeface="Times New Roman" panose="02020603050405020304" pitchFamily="18" charset="0"/>
                </a:rPr>
                <a:t>(1) Land use, (2) grid capacity/cost of extension, (3) solar resource, (4) solar costs, (5) electricity prices</a:t>
              </a:r>
            </a:p>
            <a:p>
              <a:pPr algn="ctr">
                <a:lnSpc>
                  <a:spcPct val="115000"/>
                </a:lnSpc>
              </a:pPr>
              <a:r>
                <a:rPr lang="en-NZ" sz="1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solar farm rate of return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23">
              <a:extLst>
                <a:ext uri="{FF2B5EF4-FFF2-40B4-BE49-F238E27FC236}">
                  <a16:creationId xmlns:a16="http://schemas.microsoft.com/office/drawing/2014/main" id="{72211A6F-6622-4E9A-BC53-7268BC9E966D}"/>
                </a:ext>
              </a:extLst>
            </p:cNvPr>
            <p:cNvSpPr txBox="1"/>
            <p:nvPr/>
          </p:nvSpPr>
          <p:spPr>
            <a:xfrm>
              <a:off x="180000" y="847910"/>
              <a:ext cx="2173586" cy="479958"/>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Land classes suitable for utility-scale solar by km x km land cells</a:t>
              </a:r>
            </a:p>
          </p:txBody>
        </p:sp>
        <p:sp>
          <p:nvSpPr>
            <p:cNvPr id="15" name="Text Box 223">
              <a:extLst>
                <a:ext uri="{FF2B5EF4-FFF2-40B4-BE49-F238E27FC236}">
                  <a16:creationId xmlns:a16="http://schemas.microsoft.com/office/drawing/2014/main" id="{AC8C264A-FE5D-4707-8712-C90A460ED4A0}"/>
                </a:ext>
              </a:extLst>
            </p:cNvPr>
            <p:cNvSpPr txBox="1"/>
            <p:nvPr/>
          </p:nvSpPr>
          <p:spPr>
            <a:xfrm>
              <a:off x="173650" y="119260"/>
              <a:ext cx="2172970" cy="477088"/>
            </a:xfrm>
            <a:prstGeom prst="rect">
              <a:avLst/>
            </a:prstGeom>
            <a:solidFill>
              <a:srgbClr val="D7E4BD"/>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All New Zealand North and South Islands by 267,535 km x km cells</a:t>
              </a:r>
            </a:p>
          </p:txBody>
        </p:sp>
        <p:sp>
          <p:nvSpPr>
            <p:cNvPr id="17" name="Text Box 223">
              <a:extLst>
                <a:ext uri="{FF2B5EF4-FFF2-40B4-BE49-F238E27FC236}">
                  <a16:creationId xmlns:a16="http://schemas.microsoft.com/office/drawing/2014/main" id="{504164DC-6CD2-42C0-9D11-19A7A6569FB5}"/>
                </a:ext>
              </a:extLst>
            </p:cNvPr>
            <p:cNvSpPr txBox="1"/>
            <p:nvPr/>
          </p:nvSpPr>
          <p:spPr>
            <a:xfrm>
              <a:off x="0" y="4516341"/>
              <a:ext cx="2722226" cy="1064811"/>
            </a:xfrm>
            <a:prstGeom prst="rect">
              <a:avLst/>
            </a:prstGeom>
            <a:solidFill>
              <a:srgbClr val="77933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Proximity of each km x km land cell to suitable electricity transmission grid (GXP) or distribution network (MV lines) infrastructure including cost of connection and maintenance</a:t>
              </a:r>
            </a:p>
          </p:txBody>
        </p:sp>
        <p:sp>
          <p:nvSpPr>
            <p:cNvPr id="18" name="Text Box 223">
              <a:extLst>
                <a:ext uri="{FF2B5EF4-FFF2-40B4-BE49-F238E27FC236}">
                  <a16:creationId xmlns:a16="http://schemas.microsoft.com/office/drawing/2014/main" id="{EE8C9313-76F1-4D97-9763-DF6F3F5C1024}"/>
                </a:ext>
              </a:extLst>
            </p:cNvPr>
            <p:cNvSpPr txBox="1"/>
            <p:nvPr/>
          </p:nvSpPr>
          <p:spPr>
            <a:xfrm>
              <a:off x="182880" y="1579079"/>
              <a:ext cx="2178658" cy="694819"/>
            </a:xfrm>
            <a:prstGeom prst="rect">
              <a:avLst/>
            </a:prstGeom>
            <a:solidFill>
              <a:srgbClr val="4F6228"/>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 model of land based on land class and proximity to population centres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A223780-11FC-4F9E-9595-F63AF36F6D1A}"/>
                </a:ext>
              </a:extLst>
            </p:cNvPr>
            <p:cNvCxnSpPr>
              <a:cxnSpLocks/>
              <a:stCxn id="15" idx="2"/>
              <a:endCxn id="14" idx="0"/>
            </p:cNvCxnSpPr>
            <p:nvPr/>
          </p:nvCxnSpPr>
          <p:spPr>
            <a:xfrm>
              <a:off x="1260135" y="596348"/>
              <a:ext cx="6658" cy="25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3C2061-8A7C-416E-A918-7BABA7A1DEED}"/>
                </a:ext>
              </a:extLst>
            </p:cNvPr>
            <p:cNvCxnSpPr/>
            <p:nvPr/>
          </p:nvCxnSpPr>
          <p:spPr>
            <a:xfrm>
              <a:off x="1263310" y="1324905"/>
              <a:ext cx="0" cy="251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7F1A8E-13F1-4933-A93D-C06DDEA92042}"/>
                </a:ext>
              </a:extLst>
            </p:cNvPr>
            <p:cNvCxnSpPr>
              <a:cxnSpLocks/>
              <a:stCxn id="18" idx="2"/>
            </p:cNvCxnSpPr>
            <p:nvPr/>
          </p:nvCxnSpPr>
          <p:spPr>
            <a:xfrm>
              <a:off x="1272209" y="2273830"/>
              <a:ext cx="0" cy="50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966914-8842-45C8-BAE5-C985ACA91451}"/>
                </a:ext>
              </a:extLst>
            </p:cNvPr>
            <p:cNvCxnSpPr>
              <a:cxnSpLocks/>
              <a:stCxn id="17" idx="0"/>
            </p:cNvCxnSpPr>
            <p:nvPr/>
          </p:nvCxnSpPr>
          <p:spPr>
            <a:xfrm flipH="1" flipV="1">
              <a:off x="1359673" y="3697357"/>
              <a:ext cx="1440" cy="8188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6E4BCD8E-605E-4F90-95CF-69E880CDF20E}"/>
              </a:ext>
            </a:extLst>
          </p:cNvPr>
          <p:cNvSpPr txBox="1">
            <a:spLocks/>
          </p:cNvSpPr>
          <p:nvPr/>
        </p:nvSpPr>
        <p:spPr>
          <a:xfrm>
            <a:off x="2863290" y="97598"/>
            <a:ext cx="8371788" cy="82608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2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NZ" sz="2400" dirty="0"/>
              <a:t>(1) Land use &amp; (2) Grid Capacity</a:t>
            </a:r>
          </a:p>
        </p:txBody>
      </p:sp>
      <p:sp>
        <p:nvSpPr>
          <p:cNvPr id="3" name="TextBox 2">
            <a:extLst>
              <a:ext uri="{FF2B5EF4-FFF2-40B4-BE49-F238E27FC236}">
                <a16:creationId xmlns:a16="http://schemas.microsoft.com/office/drawing/2014/main" id="{368C75D8-609E-4EEE-9DF0-5C7B43DC3E32}"/>
              </a:ext>
            </a:extLst>
          </p:cNvPr>
          <p:cNvSpPr txBox="1"/>
          <p:nvPr/>
        </p:nvSpPr>
        <p:spPr>
          <a:xfrm>
            <a:off x="2733230" y="955153"/>
            <a:ext cx="4581731" cy="738664"/>
          </a:xfrm>
          <a:prstGeom prst="rect">
            <a:avLst/>
          </a:prstGeom>
          <a:noFill/>
        </p:spPr>
        <p:txBody>
          <a:bodyPr wrap="square" rtlCol="0">
            <a:spAutoFit/>
          </a:bodyPr>
          <a:lstStyle/>
          <a:p>
            <a:r>
              <a:rPr lang="en-NZ" sz="1400" dirty="0"/>
              <a:t>Included: grassland (high, low, depleted)</a:t>
            </a:r>
          </a:p>
          <a:p>
            <a:r>
              <a:rPr lang="en-NZ" sz="1400" dirty="0"/>
              <a:t>Excluded: forests, natives, national parks, crops, vineyards, orchards, urban areas etc</a:t>
            </a:r>
          </a:p>
        </p:txBody>
      </p:sp>
    </p:spTree>
    <p:extLst>
      <p:ext uri="{BB962C8B-B14F-4D97-AF65-F5344CB8AC3E}">
        <p14:creationId xmlns:p14="http://schemas.microsoft.com/office/powerpoint/2010/main" val="268482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7406D"/>
      </a:dk2>
      <a:lt2>
        <a:srgbClr val="DBEFF9"/>
      </a:lt2>
      <a:accent1>
        <a:srgbClr val="064F8C"/>
      </a:accent1>
      <a:accent2>
        <a:srgbClr val="689B41"/>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L Powerpoint Template v3" id="{43845D60-E0D0-4726-A8E1-D05340CC9FDE}" vid="{69AAB2DA-5D58-4867-BB36-5A02AD757F0F}"/>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18121</TotalTime>
  <Words>3062</Words>
  <Application>Microsoft Office PowerPoint</Application>
  <PresentationFormat>Widescreen</PresentationFormat>
  <Paragraphs>434</Paragraphs>
  <Slides>40</Slides>
  <Notes>0</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Ebrima</vt:lpstr>
      <vt:lpstr>Office Theme</vt:lpstr>
      <vt:lpstr>PowerPoint Presentation</vt:lpstr>
      <vt:lpstr>Forecasting utility-scale PV solar uptake</vt:lpstr>
      <vt:lpstr>Objectives</vt:lpstr>
      <vt:lpstr>Contents</vt:lpstr>
      <vt:lpstr>How we went about the study and economics of PV</vt:lpstr>
      <vt:lpstr>How we went about the study and economics of PV</vt:lpstr>
      <vt:lpstr>PowerPoint Presentation</vt:lpstr>
      <vt:lpstr>How</vt:lpstr>
      <vt:lpstr>How</vt:lpstr>
      <vt:lpstr>How</vt:lpstr>
      <vt:lpstr>How</vt:lpstr>
      <vt:lpstr>How</vt:lpstr>
      <vt:lpstr>How</vt:lpstr>
      <vt:lpstr>PowerPoint Presentation</vt:lpstr>
      <vt:lpstr>PowerPoint Presentation</vt:lpstr>
      <vt:lpstr>How</vt:lpstr>
      <vt:lpstr>How</vt:lpstr>
      <vt:lpstr>How</vt:lpstr>
      <vt:lpstr>How</vt:lpstr>
      <vt:lpstr>How</vt:lpstr>
      <vt:lpstr>Solar NPV Sensitivities</vt:lpstr>
      <vt:lpstr>What the forecast uptake is and where</vt:lpstr>
      <vt:lpstr>EDGS Scenario Two Transmission</vt:lpstr>
      <vt:lpstr>EDGS Scenario Two Transmission</vt:lpstr>
      <vt:lpstr>EDGS Base Scenario Transmission</vt:lpstr>
      <vt:lpstr>EDGS Base Scenario Transmission</vt:lpstr>
      <vt:lpstr>EDGS Scenario Two Distribution</vt:lpstr>
      <vt:lpstr>EDGS Base Scenario Distribution</vt:lpstr>
      <vt:lpstr>Transmission &amp; Distribution Capacity</vt:lpstr>
      <vt:lpstr>Key Conclusions</vt:lpstr>
      <vt:lpstr>PowerPoint Presentation</vt:lpstr>
      <vt:lpstr>Utility-Scale Solar Technology</vt:lpstr>
      <vt:lpstr>Utility-Scale Solar Technology and Grid Connection</vt:lpstr>
      <vt:lpstr>PowerPoint Presentation</vt:lpstr>
      <vt:lpstr>PowerPoint Presentation</vt:lpstr>
      <vt:lpstr>PowerPoint Presentation</vt:lpstr>
      <vt:lpstr>PowerPoint Presentation</vt:lpstr>
      <vt:lpstr>Summary:</vt:lpstr>
      <vt:lpstr>PowerPoint Presentation</vt:lpstr>
      <vt:lpstr>Why is distribution capacity less than transmission?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Scale PV Solar Forecasts Allan Miller</dc:title>
  <dc:creator>Allan Miller</dc:creator>
  <cp:lastModifiedBy>Allan Miller</cp:lastModifiedBy>
  <cp:revision>166</cp:revision>
  <cp:lastPrinted>2020-12-01T08:52:09Z</cp:lastPrinted>
  <dcterms:created xsi:type="dcterms:W3CDTF">2020-02-23T23:39:43Z</dcterms:created>
  <dcterms:modified xsi:type="dcterms:W3CDTF">2020-12-01T19:01:36Z</dcterms:modified>
</cp:coreProperties>
</file>